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12192000"/>
  <p:notesSz cx="6858000" cy="9144000"/>
  <p:embeddedFontLst>
    <p:embeddedFont>
      <p:font typeface="Proxima Nova"/>
      <p:regular r:id="rId26"/>
      <p:bold r:id="rId27"/>
      <p:italic r:id="rId28"/>
      <p:boldItalic r:id="rId29"/>
    </p:embeddedFont>
    <p:embeddedFont>
      <p:font typeface="Roboto"/>
      <p:regular r:id="rId30"/>
      <p:bold r:id="rId31"/>
      <p:italic r:id="rId32"/>
      <p:boldItalic r:id="rId33"/>
    </p:embeddedFont>
    <p:embeddedFont>
      <p:font typeface="Proxima Nova Extrabold"/>
      <p:bold r:id="rId34"/>
    </p:embeddedFont>
    <p:embeddedFont>
      <p:font typeface="Proxima Nova Semibold"/>
      <p:regular r:id="rId35"/>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8" roundtripDataSignature="AMtx7miu1qRzFE4PDiYLSVUGlVunl0zT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roximaNova-regular.fntdata"/><Relationship Id="rId25" Type="http://schemas.openxmlformats.org/officeDocument/2006/relationships/slide" Target="slides/slide21.xml"/><Relationship Id="rId28" Type="http://schemas.openxmlformats.org/officeDocument/2006/relationships/font" Target="fonts/ProximaNova-italic.fntdata"/><Relationship Id="rId27" Type="http://schemas.openxmlformats.org/officeDocument/2006/relationships/font" Target="fonts/ProximaNova-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roximaNova-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7.xml"/><Relationship Id="rId33" Type="http://schemas.openxmlformats.org/officeDocument/2006/relationships/font" Target="fonts/Roboto-boldItalic.fntdata"/><Relationship Id="rId10" Type="http://schemas.openxmlformats.org/officeDocument/2006/relationships/slide" Target="slides/slide6.xml"/><Relationship Id="rId32" Type="http://schemas.openxmlformats.org/officeDocument/2006/relationships/font" Target="fonts/Roboto-italic.fntdata"/><Relationship Id="rId13" Type="http://schemas.openxmlformats.org/officeDocument/2006/relationships/slide" Target="slides/slide9.xml"/><Relationship Id="rId35" Type="http://schemas.openxmlformats.org/officeDocument/2006/relationships/font" Target="fonts/ProximaNovaSemibold-regular.fntdata"/><Relationship Id="rId12" Type="http://schemas.openxmlformats.org/officeDocument/2006/relationships/slide" Target="slides/slide8.xml"/><Relationship Id="rId34" Type="http://schemas.openxmlformats.org/officeDocument/2006/relationships/font" Target="fonts/ProximaNovaExtrabold-bold.fntdata"/><Relationship Id="rId15" Type="http://schemas.openxmlformats.org/officeDocument/2006/relationships/slide" Target="slides/slide11.xml"/><Relationship Id="rId37" Type="http://schemas.openxmlformats.org/officeDocument/2006/relationships/font" Target="fonts/ProximaNovaSemibold-boldItalic.fntdata"/><Relationship Id="rId14" Type="http://schemas.openxmlformats.org/officeDocument/2006/relationships/slide" Target="slides/slide10.xml"/><Relationship Id="rId36" Type="http://schemas.openxmlformats.org/officeDocument/2006/relationships/font" Target="fonts/ProximaNovaSemibold-bold.fntdata"/><Relationship Id="rId17" Type="http://schemas.openxmlformats.org/officeDocument/2006/relationships/slide" Target="slides/slide13.xml"/><Relationship Id="rId16" Type="http://schemas.openxmlformats.org/officeDocument/2006/relationships/slide" Target="slides/slide12.xml"/><Relationship Id="rId38" Type="http://customschemas.google.com/relationships/presentationmetadata" Target="meta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e648b6811f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e648b6811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73c5c9de3e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73c5c9de3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73b7c7aecf_12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73b7c7aecf_1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73b7c7aecf_15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273b7c7aecf_15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73b7c7aecf_15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273b7c7aecf_15_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73b7c7aecf_15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273b7c7aecf_15_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e67c33426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e67c3342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73b7c7aecf_15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273b7c7aecf_15_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73b7c7aecf_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73b7c7aecf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73b7c7aecf_3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73b7c7aecf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 dont have to be a scientist </a:t>
            </a:r>
            <a:endParaRPr/>
          </a:p>
        </p:txBody>
      </p:sp>
      <p:sp>
        <p:nvSpPr>
          <p:cNvPr id="79" name="Google Shape;7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73b7c7aecf_3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73b7c7aecf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73b7c7aecf_12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73b7c7aecf_1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73b7c7aecf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273b7c7aecf_1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73b7c7aecf_1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273b7c7aecf_12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73b7c7aecf_12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73b7c7aecf_1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e648b6811f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e648b6811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e648b6811f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e648b6811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e648b6811f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e648b6811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e648b6811f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e648b6811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g273c5c9de3e_0_4"/>
          <p:cNvCxnSpPr/>
          <p:nvPr/>
        </p:nvCxnSpPr>
        <p:spPr>
          <a:xfrm>
            <a:off x="0" y="3997533"/>
            <a:ext cx="12192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g273c5c9de3e_0_4"/>
          <p:cNvSpPr txBox="1"/>
          <p:nvPr>
            <p:ph type="ctrTitle"/>
          </p:nvPr>
        </p:nvSpPr>
        <p:spPr>
          <a:xfrm>
            <a:off x="680600" y="1676400"/>
            <a:ext cx="10830900" cy="2118000"/>
          </a:xfrm>
          <a:prstGeom prst="rect">
            <a:avLst/>
          </a:prstGeom>
        </p:spPr>
        <p:txBody>
          <a:bodyPr anchorCtr="0" anchor="b" bIns="121900" lIns="121900" spcFirstLastPara="1" rIns="121900" wrap="square" tIns="121900">
            <a:norm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12" name="Google Shape;12;g273c5c9de3e_0_4"/>
          <p:cNvSpPr txBox="1"/>
          <p:nvPr>
            <p:ph idx="1" type="subTitle"/>
          </p:nvPr>
        </p:nvSpPr>
        <p:spPr>
          <a:xfrm>
            <a:off x="680600" y="4243083"/>
            <a:ext cx="10830900" cy="8400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1"/>
              </a:buClr>
              <a:buSzPts val="3200"/>
              <a:buNone/>
              <a:defRPr sz="3200">
                <a:solidFill>
                  <a:schemeClr val="lt1"/>
                </a:solidFill>
              </a:defRPr>
            </a:lvl1pPr>
            <a:lvl2pPr lvl="1">
              <a:lnSpc>
                <a:spcPct val="100000"/>
              </a:lnSpc>
              <a:spcBef>
                <a:spcPts val="0"/>
              </a:spcBef>
              <a:spcAft>
                <a:spcPts val="0"/>
              </a:spcAft>
              <a:buClr>
                <a:schemeClr val="lt1"/>
              </a:buClr>
              <a:buSzPts val="3200"/>
              <a:buNone/>
              <a:defRPr sz="3200">
                <a:solidFill>
                  <a:schemeClr val="lt1"/>
                </a:solidFill>
              </a:defRPr>
            </a:lvl2pPr>
            <a:lvl3pPr lvl="2">
              <a:lnSpc>
                <a:spcPct val="100000"/>
              </a:lnSpc>
              <a:spcBef>
                <a:spcPts val="0"/>
              </a:spcBef>
              <a:spcAft>
                <a:spcPts val="0"/>
              </a:spcAft>
              <a:buClr>
                <a:schemeClr val="lt1"/>
              </a:buClr>
              <a:buSzPts val="3200"/>
              <a:buNone/>
              <a:defRPr sz="3200">
                <a:solidFill>
                  <a:schemeClr val="lt1"/>
                </a:solidFill>
              </a:defRPr>
            </a:lvl3pPr>
            <a:lvl4pPr lvl="3">
              <a:lnSpc>
                <a:spcPct val="100000"/>
              </a:lnSpc>
              <a:spcBef>
                <a:spcPts val="0"/>
              </a:spcBef>
              <a:spcAft>
                <a:spcPts val="0"/>
              </a:spcAft>
              <a:buClr>
                <a:schemeClr val="lt1"/>
              </a:buClr>
              <a:buSzPts val="3200"/>
              <a:buNone/>
              <a:defRPr sz="3200">
                <a:solidFill>
                  <a:schemeClr val="lt1"/>
                </a:solidFill>
              </a:defRPr>
            </a:lvl4pPr>
            <a:lvl5pPr lvl="4">
              <a:lnSpc>
                <a:spcPct val="100000"/>
              </a:lnSpc>
              <a:spcBef>
                <a:spcPts val="0"/>
              </a:spcBef>
              <a:spcAft>
                <a:spcPts val="0"/>
              </a:spcAft>
              <a:buClr>
                <a:schemeClr val="lt1"/>
              </a:buClr>
              <a:buSzPts val="3200"/>
              <a:buNone/>
              <a:defRPr sz="3200">
                <a:solidFill>
                  <a:schemeClr val="lt1"/>
                </a:solidFill>
              </a:defRPr>
            </a:lvl5pPr>
            <a:lvl6pPr lvl="5">
              <a:lnSpc>
                <a:spcPct val="100000"/>
              </a:lnSpc>
              <a:spcBef>
                <a:spcPts val="0"/>
              </a:spcBef>
              <a:spcAft>
                <a:spcPts val="0"/>
              </a:spcAft>
              <a:buClr>
                <a:schemeClr val="lt1"/>
              </a:buClr>
              <a:buSzPts val="3200"/>
              <a:buNone/>
              <a:defRPr sz="3200">
                <a:solidFill>
                  <a:schemeClr val="lt1"/>
                </a:solidFill>
              </a:defRPr>
            </a:lvl6pPr>
            <a:lvl7pPr lvl="6">
              <a:lnSpc>
                <a:spcPct val="100000"/>
              </a:lnSpc>
              <a:spcBef>
                <a:spcPts val="0"/>
              </a:spcBef>
              <a:spcAft>
                <a:spcPts val="0"/>
              </a:spcAft>
              <a:buClr>
                <a:schemeClr val="lt1"/>
              </a:buClr>
              <a:buSzPts val="3200"/>
              <a:buNone/>
              <a:defRPr sz="3200">
                <a:solidFill>
                  <a:schemeClr val="lt1"/>
                </a:solidFill>
              </a:defRPr>
            </a:lvl7pPr>
            <a:lvl8pPr lvl="7">
              <a:lnSpc>
                <a:spcPct val="100000"/>
              </a:lnSpc>
              <a:spcBef>
                <a:spcPts val="0"/>
              </a:spcBef>
              <a:spcAft>
                <a:spcPts val="0"/>
              </a:spcAft>
              <a:buClr>
                <a:schemeClr val="lt1"/>
              </a:buClr>
              <a:buSzPts val="3200"/>
              <a:buNone/>
              <a:defRPr sz="3200">
                <a:solidFill>
                  <a:schemeClr val="lt1"/>
                </a:solidFill>
              </a:defRPr>
            </a:lvl8pPr>
            <a:lvl9pPr lvl="8">
              <a:lnSpc>
                <a:spcPct val="100000"/>
              </a:lnSpc>
              <a:spcBef>
                <a:spcPts val="0"/>
              </a:spcBef>
              <a:spcAft>
                <a:spcPts val="0"/>
              </a:spcAft>
              <a:buClr>
                <a:schemeClr val="lt1"/>
              </a:buClr>
              <a:buSzPts val="3200"/>
              <a:buNone/>
              <a:defRPr sz="3200">
                <a:solidFill>
                  <a:schemeClr val="lt1"/>
                </a:solidFill>
              </a:defRPr>
            </a:lvl9pPr>
          </a:lstStyle>
          <a:p/>
        </p:txBody>
      </p:sp>
      <p:sp>
        <p:nvSpPr>
          <p:cNvPr id="13" name="Google Shape;13;g273c5c9de3e_0_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273c5c9de3e_0_43"/>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 name="Google Shape;50;g273c5c9de3e_0_43"/>
          <p:cNvSpPr txBox="1"/>
          <p:nvPr>
            <p:ph hasCustomPrompt="1" type="title"/>
          </p:nvPr>
        </p:nvSpPr>
        <p:spPr>
          <a:xfrm>
            <a:off x="415600" y="1321967"/>
            <a:ext cx="11360700" cy="25572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18700"/>
              <a:buNone/>
              <a:defRPr b="1" sz="18700"/>
            </a:lvl1pPr>
            <a:lvl2pPr lvl="1" algn="ctr">
              <a:spcBef>
                <a:spcPts val="0"/>
              </a:spcBef>
              <a:spcAft>
                <a:spcPts val="0"/>
              </a:spcAft>
              <a:buSzPts val="18700"/>
              <a:buNone/>
              <a:defRPr b="1" sz="18700"/>
            </a:lvl2pPr>
            <a:lvl3pPr lvl="2" algn="ctr">
              <a:spcBef>
                <a:spcPts val="0"/>
              </a:spcBef>
              <a:spcAft>
                <a:spcPts val="0"/>
              </a:spcAft>
              <a:buSzPts val="18700"/>
              <a:buNone/>
              <a:defRPr b="1" sz="18700"/>
            </a:lvl3pPr>
            <a:lvl4pPr lvl="3" algn="ctr">
              <a:spcBef>
                <a:spcPts val="0"/>
              </a:spcBef>
              <a:spcAft>
                <a:spcPts val="0"/>
              </a:spcAft>
              <a:buSzPts val="18700"/>
              <a:buNone/>
              <a:defRPr b="1" sz="18700"/>
            </a:lvl4pPr>
            <a:lvl5pPr lvl="4" algn="ctr">
              <a:spcBef>
                <a:spcPts val="0"/>
              </a:spcBef>
              <a:spcAft>
                <a:spcPts val="0"/>
              </a:spcAft>
              <a:buSzPts val="18700"/>
              <a:buNone/>
              <a:defRPr b="1" sz="18700"/>
            </a:lvl5pPr>
            <a:lvl6pPr lvl="5" algn="ctr">
              <a:spcBef>
                <a:spcPts val="0"/>
              </a:spcBef>
              <a:spcAft>
                <a:spcPts val="0"/>
              </a:spcAft>
              <a:buSzPts val="18700"/>
              <a:buNone/>
              <a:defRPr b="1" sz="18700"/>
            </a:lvl6pPr>
            <a:lvl7pPr lvl="6" algn="ctr">
              <a:spcBef>
                <a:spcPts val="0"/>
              </a:spcBef>
              <a:spcAft>
                <a:spcPts val="0"/>
              </a:spcAft>
              <a:buSzPts val="18700"/>
              <a:buNone/>
              <a:defRPr b="1" sz="18700"/>
            </a:lvl7pPr>
            <a:lvl8pPr lvl="7" algn="ctr">
              <a:spcBef>
                <a:spcPts val="0"/>
              </a:spcBef>
              <a:spcAft>
                <a:spcPts val="0"/>
              </a:spcAft>
              <a:buSzPts val="18700"/>
              <a:buNone/>
              <a:defRPr b="1" sz="18700"/>
            </a:lvl8pPr>
            <a:lvl9pPr lvl="8" algn="ctr">
              <a:spcBef>
                <a:spcPts val="0"/>
              </a:spcBef>
              <a:spcAft>
                <a:spcPts val="0"/>
              </a:spcAft>
              <a:buSzPts val="18700"/>
              <a:buNone/>
              <a:defRPr b="1" sz="18700"/>
            </a:lvl9pPr>
          </a:lstStyle>
          <a:p>
            <a:r>
              <a:t>xx%</a:t>
            </a:r>
          </a:p>
        </p:txBody>
      </p:sp>
      <p:sp>
        <p:nvSpPr>
          <p:cNvPr id="51" name="Google Shape;51;g273c5c9de3e_0_43"/>
          <p:cNvSpPr txBox="1"/>
          <p:nvPr>
            <p:ph idx="1" type="body"/>
          </p:nvPr>
        </p:nvSpPr>
        <p:spPr>
          <a:xfrm>
            <a:off x="415600" y="4095067"/>
            <a:ext cx="11360700" cy="12024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2" name="Google Shape;52;g273c5c9de3e_0_4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g273c5c9de3e_0_4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 name="Shape 55"/>
        <p:cNvGrpSpPr/>
        <p:nvPr/>
      </p:nvGrpSpPr>
      <p:grpSpPr>
        <a:xfrm>
          <a:off x="0" y="0"/>
          <a:ext cx="0" cy="0"/>
          <a:chOff x="0" y="0"/>
          <a:chExt cx="0" cy="0"/>
        </a:xfrm>
      </p:grpSpPr>
      <p:sp>
        <p:nvSpPr>
          <p:cNvPr id="56" name="Google Shape;56;g273c5c9de3e_0_5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7" name="Google Shape;57;g273c5c9de3e_0_5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8" name="Google Shape;58;g273c5c9de3e_0_5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g273c5c9de3e_0_5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g273c5c9de3e_0_5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g273c5c9de3e_0_56"/>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3" name="Google Shape;63;g273c5c9de3e_0_56"/>
          <p:cNvSpPr/>
          <p:nvPr>
            <p:ph idx="2" type="pic"/>
          </p:nvPr>
        </p:nvSpPr>
        <p:spPr>
          <a:xfrm>
            <a:off x="5183188" y="987425"/>
            <a:ext cx="6172200" cy="4873500"/>
          </a:xfrm>
          <a:prstGeom prst="rect">
            <a:avLst/>
          </a:prstGeom>
          <a:noFill/>
          <a:ln>
            <a:noFill/>
          </a:ln>
        </p:spPr>
      </p:sp>
      <p:sp>
        <p:nvSpPr>
          <p:cNvPr id="64" name="Google Shape;64;g273c5c9de3e_0_56"/>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1600"/>
              </a:spcBef>
              <a:spcAft>
                <a:spcPts val="0"/>
              </a:spcAft>
              <a:buClr>
                <a:schemeClr val="dk1"/>
              </a:buClr>
              <a:buSzPts val="1400"/>
              <a:buNone/>
              <a:defRPr sz="1400"/>
            </a:lvl2pPr>
            <a:lvl3pPr indent="-228600" lvl="2" marL="1371600" rtl="0" algn="l">
              <a:lnSpc>
                <a:spcPct val="90000"/>
              </a:lnSpc>
              <a:spcBef>
                <a:spcPts val="1600"/>
              </a:spcBef>
              <a:spcAft>
                <a:spcPts val="0"/>
              </a:spcAft>
              <a:buClr>
                <a:schemeClr val="dk1"/>
              </a:buClr>
              <a:buSzPts val="1200"/>
              <a:buNone/>
              <a:defRPr sz="1200"/>
            </a:lvl3pPr>
            <a:lvl4pPr indent="-228600" lvl="3" marL="1828800" rtl="0" algn="l">
              <a:lnSpc>
                <a:spcPct val="90000"/>
              </a:lnSpc>
              <a:spcBef>
                <a:spcPts val="1600"/>
              </a:spcBef>
              <a:spcAft>
                <a:spcPts val="0"/>
              </a:spcAft>
              <a:buClr>
                <a:schemeClr val="dk1"/>
              </a:buClr>
              <a:buSzPts val="1000"/>
              <a:buNone/>
              <a:defRPr sz="1000"/>
            </a:lvl4pPr>
            <a:lvl5pPr indent="-228600" lvl="4" marL="2286000" rtl="0" algn="l">
              <a:lnSpc>
                <a:spcPct val="90000"/>
              </a:lnSpc>
              <a:spcBef>
                <a:spcPts val="1600"/>
              </a:spcBef>
              <a:spcAft>
                <a:spcPts val="0"/>
              </a:spcAft>
              <a:buClr>
                <a:schemeClr val="dk1"/>
              </a:buClr>
              <a:buSzPts val="1000"/>
              <a:buNone/>
              <a:defRPr sz="1000"/>
            </a:lvl5pPr>
            <a:lvl6pPr indent="-228600" lvl="5" marL="2743200" rtl="0" algn="l">
              <a:lnSpc>
                <a:spcPct val="90000"/>
              </a:lnSpc>
              <a:spcBef>
                <a:spcPts val="1600"/>
              </a:spcBef>
              <a:spcAft>
                <a:spcPts val="0"/>
              </a:spcAft>
              <a:buClr>
                <a:schemeClr val="dk1"/>
              </a:buClr>
              <a:buSzPts val="1000"/>
              <a:buNone/>
              <a:defRPr sz="1000"/>
            </a:lvl6pPr>
            <a:lvl7pPr indent="-228600" lvl="6" marL="3200400" rtl="0" algn="l">
              <a:lnSpc>
                <a:spcPct val="90000"/>
              </a:lnSpc>
              <a:spcBef>
                <a:spcPts val="1600"/>
              </a:spcBef>
              <a:spcAft>
                <a:spcPts val="0"/>
              </a:spcAft>
              <a:buClr>
                <a:schemeClr val="dk1"/>
              </a:buClr>
              <a:buSzPts val="1000"/>
              <a:buNone/>
              <a:defRPr sz="1000"/>
            </a:lvl7pPr>
            <a:lvl8pPr indent="-228600" lvl="7" marL="3657600" rtl="0" algn="l">
              <a:lnSpc>
                <a:spcPct val="90000"/>
              </a:lnSpc>
              <a:spcBef>
                <a:spcPts val="1600"/>
              </a:spcBef>
              <a:spcAft>
                <a:spcPts val="0"/>
              </a:spcAft>
              <a:buClr>
                <a:schemeClr val="dk1"/>
              </a:buClr>
              <a:buSzPts val="1000"/>
              <a:buNone/>
              <a:defRPr sz="1000"/>
            </a:lvl8pPr>
            <a:lvl9pPr indent="-228600" lvl="8" marL="4114800" rtl="0" algn="l">
              <a:lnSpc>
                <a:spcPct val="90000"/>
              </a:lnSpc>
              <a:spcBef>
                <a:spcPts val="1600"/>
              </a:spcBef>
              <a:spcAft>
                <a:spcPts val="1600"/>
              </a:spcAft>
              <a:buClr>
                <a:schemeClr val="dk1"/>
              </a:buClr>
              <a:buSzPts val="1000"/>
              <a:buNone/>
              <a:defRPr sz="1000"/>
            </a:lvl9pPr>
          </a:lstStyle>
          <a:p/>
        </p:txBody>
      </p:sp>
      <p:sp>
        <p:nvSpPr>
          <p:cNvPr id="65" name="Google Shape;65;g273c5c9de3e_0_5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g273c5c9de3e_0_5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g273c5c9de3e_0_5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g273c5c9de3e_0_9"/>
          <p:cNvCxnSpPr/>
          <p:nvPr/>
        </p:nvCxnSpPr>
        <p:spPr>
          <a:xfrm>
            <a:off x="0" y="3997533"/>
            <a:ext cx="12192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g273c5c9de3e_0_9"/>
          <p:cNvSpPr txBox="1"/>
          <p:nvPr>
            <p:ph type="title"/>
          </p:nvPr>
        </p:nvSpPr>
        <p:spPr>
          <a:xfrm>
            <a:off x="680600" y="2743200"/>
            <a:ext cx="10830900" cy="1038300"/>
          </a:xfrm>
          <a:prstGeom prst="rect">
            <a:avLst/>
          </a:prstGeom>
        </p:spPr>
        <p:txBody>
          <a:bodyPr anchorCtr="0" anchor="b"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7" name="Google Shape;17;g273c5c9de3e_0_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g273c5c9de3e_0_13"/>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g273c5c9de3e_0_13"/>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1" name="Google Shape;21;g273c5c9de3e_0_13"/>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2" name="Google Shape;22;g273c5c9de3e_0_1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g273c5c9de3e_0_18"/>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5" name="Google Shape;25;g273c5c9de3e_0_18"/>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6" name="Google Shape;26;g273c5c9de3e_0_18"/>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g273c5c9de3e_0_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g273c5c9de3e_0_23"/>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0" name="Google Shape;30;g273c5c9de3e_0_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g273c5c9de3e_0_26"/>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3" name="Google Shape;33;g273c5c9de3e_0_26"/>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4" name="Google Shape;34;g273c5c9de3e_0_2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g273c5c9de3e_0_30"/>
          <p:cNvSpPr txBox="1"/>
          <p:nvPr>
            <p:ph type="title"/>
          </p:nvPr>
        </p:nvSpPr>
        <p:spPr>
          <a:xfrm>
            <a:off x="653667" y="701800"/>
            <a:ext cx="77301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7" name="Google Shape;37;g273c5c9de3e_0_3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g273c5c9de3e_0_33"/>
          <p:cNvSpPr/>
          <p:nvPr/>
        </p:nvSpPr>
        <p:spPr>
          <a:xfrm>
            <a:off x="6096000" y="10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0" name="Google Shape;40;g273c5c9de3e_0_33"/>
          <p:cNvCxnSpPr/>
          <p:nvPr/>
        </p:nvCxnSpPr>
        <p:spPr>
          <a:xfrm>
            <a:off x="6706233" y="5994000"/>
            <a:ext cx="624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g273c5c9de3e_0_33"/>
          <p:cNvSpPr txBox="1"/>
          <p:nvPr>
            <p:ph type="title"/>
          </p:nvPr>
        </p:nvSpPr>
        <p:spPr>
          <a:xfrm>
            <a:off x="354000" y="1607767"/>
            <a:ext cx="5393700" cy="20127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g273c5c9de3e_0_33"/>
          <p:cNvSpPr txBox="1"/>
          <p:nvPr>
            <p:ph idx="1" type="subTitle"/>
          </p:nvPr>
        </p:nvSpPr>
        <p:spPr>
          <a:xfrm>
            <a:off x="354000" y="3692001"/>
            <a:ext cx="5393700" cy="17940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g273c5c9de3e_0_33"/>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0"/>
              </a:spcBef>
              <a:spcAft>
                <a:spcPts val="0"/>
              </a:spcAft>
              <a:buClr>
                <a:schemeClr val="lt1"/>
              </a:buClr>
              <a:buSzPts val="1900"/>
              <a:buChar char="○"/>
              <a:defRPr>
                <a:solidFill>
                  <a:schemeClr val="lt1"/>
                </a:solidFill>
              </a:defRPr>
            </a:lvl2pPr>
            <a:lvl3pPr indent="-349250" lvl="2" marL="1371600">
              <a:spcBef>
                <a:spcPts val="0"/>
              </a:spcBef>
              <a:spcAft>
                <a:spcPts val="0"/>
              </a:spcAft>
              <a:buClr>
                <a:schemeClr val="lt1"/>
              </a:buClr>
              <a:buSzPts val="1900"/>
              <a:buChar char="■"/>
              <a:defRPr>
                <a:solidFill>
                  <a:schemeClr val="lt1"/>
                </a:solidFill>
              </a:defRPr>
            </a:lvl3pPr>
            <a:lvl4pPr indent="-349250" lvl="3" marL="1828800">
              <a:spcBef>
                <a:spcPts val="0"/>
              </a:spcBef>
              <a:spcAft>
                <a:spcPts val="0"/>
              </a:spcAft>
              <a:buClr>
                <a:schemeClr val="lt1"/>
              </a:buClr>
              <a:buSzPts val="1900"/>
              <a:buChar char="●"/>
              <a:defRPr>
                <a:solidFill>
                  <a:schemeClr val="lt1"/>
                </a:solidFill>
              </a:defRPr>
            </a:lvl4pPr>
            <a:lvl5pPr indent="-349250" lvl="4" marL="2286000">
              <a:spcBef>
                <a:spcPts val="0"/>
              </a:spcBef>
              <a:spcAft>
                <a:spcPts val="0"/>
              </a:spcAft>
              <a:buClr>
                <a:schemeClr val="lt1"/>
              </a:buClr>
              <a:buSzPts val="1900"/>
              <a:buChar char="○"/>
              <a:defRPr>
                <a:solidFill>
                  <a:schemeClr val="lt1"/>
                </a:solidFill>
              </a:defRPr>
            </a:lvl5pPr>
            <a:lvl6pPr indent="-349250" lvl="5" marL="2743200">
              <a:spcBef>
                <a:spcPts val="0"/>
              </a:spcBef>
              <a:spcAft>
                <a:spcPts val="0"/>
              </a:spcAft>
              <a:buClr>
                <a:schemeClr val="lt1"/>
              </a:buClr>
              <a:buSzPts val="1900"/>
              <a:buChar char="■"/>
              <a:defRPr>
                <a:solidFill>
                  <a:schemeClr val="lt1"/>
                </a:solidFill>
              </a:defRPr>
            </a:lvl6pPr>
            <a:lvl7pPr indent="-349250" lvl="6" marL="3200400">
              <a:spcBef>
                <a:spcPts val="0"/>
              </a:spcBef>
              <a:spcAft>
                <a:spcPts val="0"/>
              </a:spcAft>
              <a:buClr>
                <a:schemeClr val="lt1"/>
              </a:buClr>
              <a:buSzPts val="1900"/>
              <a:buChar char="●"/>
              <a:defRPr>
                <a:solidFill>
                  <a:schemeClr val="lt1"/>
                </a:solidFill>
              </a:defRPr>
            </a:lvl7pPr>
            <a:lvl8pPr indent="-349250" lvl="7" marL="3657600">
              <a:spcBef>
                <a:spcPts val="0"/>
              </a:spcBef>
              <a:spcAft>
                <a:spcPts val="0"/>
              </a:spcAft>
              <a:buClr>
                <a:schemeClr val="lt1"/>
              </a:buClr>
              <a:buSzPts val="1900"/>
              <a:buChar char="○"/>
              <a:defRPr>
                <a:solidFill>
                  <a:schemeClr val="lt1"/>
                </a:solidFill>
              </a:defRPr>
            </a:lvl8pPr>
            <a:lvl9pPr indent="-349250" lvl="8" marL="4114800">
              <a:spcBef>
                <a:spcPts val="0"/>
              </a:spcBef>
              <a:spcAft>
                <a:spcPts val="0"/>
              </a:spcAft>
              <a:buClr>
                <a:schemeClr val="lt1"/>
              </a:buClr>
              <a:buSzPts val="1900"/>
              <a:buChar char="■"/>
              <a:defRPr>
                <a:solidFill>
                  <a:schemeClr val="lt1"/>
                </a:solidFill>
              </a:defRPr>
            </a:lvl9pPr>
          </a:lstStyle>
          <a:p/>
        </p:txBody>
      </p:sp>
      <p:sp>
        <p:nvSpPr>
          <p:cNvPr id="44" name="Google Shape;44;g273c5c9de3e_0_3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273c5c9de3e_0_40"/>
          <p:cNvSpPr txBox="1"/>
          <p:nvPr>
            <p:ph idx="1" type="body"/>
          </p:nvPr>
        </p:nvSpPr>
        <p:spPr>
          <a:xfrm>
            <a:off x="415600" y="5649100"/>
            <a:ext cx="7998300" cy="7983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800"/>
              <a:buNone/>
              <a:defRPr sz="2800"/>
            </a:lvl1pPr>
          </a:lstStyle>
          <a:p/>
        </p:txBody>
      </p:sp>
      <p:sp>
        <p:nvSpPr>
          <p:cNvPr id="47" name="Google Shape;47;g273c5c9de3e_0_4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g273c5c9de3e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Font typeface="Proxima Nova"/>
              <a:buNone/>
              <a:defRPr sz="37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3700"/>
              <a:buFont typeface="Proxima Nova"/>
              <a:buNone/>
              <a:defRPr sz="37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3700"/>
              <a:buFont typeface="Proxima Nova"/>
              <a:buNone/>
              <a:defRPr sz="37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3700"/>
              <a:buFont typeface="Proxima Nova"/>
              <a:buNone/>
              <a:defRPr sz="37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3700"/>
              <a:buFont typeface="Proxima Nova"/>
              <a:buNone/>
              <a:defRPr sz="37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3700"/>
              <a:buFont typeface="Proxima Nova"/>
              <a:buNone/>
              <a:defRPr sz="37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3700"/>
              <a:buFont typeface="Proxima Nova"/>
              <a:buNone/>
              <a:defRPr sz="37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3700"/>
              <a:buFont typeface="Proxima Nova"/>
              <a:buNone/>
              <a:defRPr sz="37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3700"/>
              <a:buFont typeface="Proxima Nova"/>
              <a:buNone/>
              <a:defRPr sz="3700">
                <a:solidFill>
                  <a:schemeClr val="dk1"/>
                </a:solidFill>
                <a:latin typeface="Proxima Nova"/>
                <a:ea typeface="Proxima Nova"/>
                <a:cs typeface="Proxima Nova"/>
                <a:sym typeface="Proxima Nova"/>
              </a:defRPr>
            </a:lvl9pPr>
          </a:lstStyle>
          <a:p/>
        </p:txBody>
      </p:sp>
      <p:sp>
        <p:nvSpPr>
          <p:cNvPr id="7" name="Google Shape;7;g273c5c9de3e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accent3"/>
              </a:buClr>
              <a:buSzPts val="2400"/>
              <a:buFont typeface="Proxima Nova"/>
              <a:buChar char="●"/>
              <a:defRPr sz="2400">
                <a:solidFill>
                  <a:schemeClr val="accent3"/>
                </a:solidFill>
                <a:latin typeface="Proxima Nova"/>
                <a:ea typeface="Proxima Nova"/>
                <a:cs typeface="Proxima Nova"/>
                <a:sym typeface="Proxima Nova"/>
              </a:defRPr>
            </a:lvl1pPr>
            <a:lvl2pPr indent="-349250" lvl="1" marL="914400">
              <a:lnSpc>
                <a:spcPct val="115000"/>
              </a:lnSpc>
              <a:spcBef>
                <a:spcPts val="0"/>
              </a:spcBef>
              <a:spcAft>
                <a:spcPts val="0"/>
              </a:spcAft>
              <a:buClr>
                <a:schemeClr val="accent3"/>
              </a:buClr>
              <a:buSzPts val="1900"/>
              <a:buFont typeface="Proxima Nova"/>
              <a:buChar char="○"/>
              <a:defRPr sz="1900">
                <a:solidFill>
                  <a:schemeClr val="accent3"/>
                </a:solidFill>
                <a:latin typeface="Proxima Nova"/>
                <a:ea typeface="Proxima Nova"/>
                <a:cs typeface="Proxima Nova"/>
                <a:sym typeface="Proxima Nova"/>
              </a:defRPr>
            </a:lvl2pPr>
            <a:lvl3pPr indent="-349250" lvl="2" marL="1371600">
              <a:lnSpc>
                <a:spcPct val="115000"/>
              </a:lnSpc>
              <a:spcBef>
                <a:spcPts val="0"/>
              </a:spcBef>
              <a:spcAft>
                <a:spcPts val="0"/>
              </a:spcAft>
              <a:buClr>
                <a:schemeClr val="accent3"/>
              </a:buClr>
              <a:buSzPts val="1900"/>
              <a:buFont typeface="Proxima Nova"/>
              <a:buChar char="■"/>
              <a:defRPr sz="1900">
                <a:solidFill>
                  <a:schemeClr val="accent3"/>
                </a:solidFill>
                <a:latin typeface="Proxima Nova"/>
                <a:ea typeface="Proxima Nova"/>
                <a:cs typeface="Proxima Nova"/>
                <a:sym typeface="Proxima Nova"/>
              </a:defRPr>
            </a:lvl3pPr>
            <a:lvl4pPr indent="-349250" lvl="3" marL="1828800">
              <a:lnSpc>
                <a:spcPct val="115000"/>
              </a:lnSpc>
              <a:spcBef>
                <a:spcPts val="0"/>
              </a:spcBef>
              <a:spcAft>
                <a:spcPts val="0"/>
              </a:spcAft>
              <a:buClr>
                <a:schemeClr val="accent3"/>
              </a:buClr>
              <a:buSzPts val="1900"/>
              <a:buFont typeface="Proxima Nova"/>
              <a:buChar char="●"/>
              <a:defRPr sz="1900">
                <a:solidFill>
                  <a:schemeClr val="accent3"/>
                </a:solidFill>
                <a:latin typeface="Proxima Nova"/>
                <a:ea typeface="Proxima Nova"/>
                <a:cs typeface="Proxima Nova"/>
                <a:sym typeface="Proxima Nova"/>
              </a:defRPr>
            </a:lvl4pPr>
            <a:lvl5pPr indent="-349250" lvl="4" marL="2286000">
              <a:lnSpc>
                <a:spcPct val="115000"/>
              </a:lnSpc>
              <a:spcBef>
                <a:spcPts val="0"/>
              </a:spcBef>
              <a:spcAft>
                <a:spcPts val="0"/>
              </a:spcAft>
              <a:buClr>
                <a:schemeClr val="accent3"/>
              </a:buClr>
              <a:buSzPts val="1900"/>
              <a:buFont typeface="Proxima Nova"/>
              <a:buChar char="○"/>
              <a:defRPr sz="1900">
                <a:solidFill>
                  <a:schemeClr val="accent3"/>
                </a:solidFill>
                <a:latin typeface="Proxima Nova"/>
                <a:ea typeface="Proxima Nova"/>
                <a:cs typeface="Proxima Nova"/>
                <a:sym typeface="Proxima Nova"/>
              </a:defRPr>
            </a:lvl5pPr>
            <a:lvl6pPr indent="-349250" lvl="5" marL="2743200">
              <a:lnSpc>
                <a:spcPct val="115000"/>
              </a:lnSpc>
              <a:spcBef>
                <a:spcPts val="0"/>
              </a:spcBef>
              <a:spcAft>
                <a:spcPts val="0"/>
              </a:spcAft>
              <a:buClr>
                <a:schemeClr val="accent3"/>
              </a:buClr>
              <a:buSzPts val="1900"/>
              <a:buFont typeface="Proxima Nova"/>
              <a:buChar char="■"/>
              <a:defRPr sz="1900">
                <a:solidFill>
                  <a:schemeClr val="accent3"/>
                </a:solidFill>
                <a:latin typeface="Proxima Nova"/>
                <a:ea typeface="Proxima Nova"/>
                <a:cs typeface="Proxima Nova"/>
                <a:sym typeface="Proxima Nova"/>
              </a:defRPr>
            </a:lvl6pPr>
            <a:lvl7pPr indent="-349250" lvl="6" marL="3200400">
              <a:lnSpc>
                <a:spcPct val="115000"/>
              </a:lnSpc>
              <a:spcBef>
                <a:spcPts val="0"/>
              </a:spcBef>
              <a:spcAft>
                <a:spcPts val="0"/>
              </a:spcAft>
              <a:buClr>
                <a:schemeClr val="accent3"/>
              </a:buClr>
              <a:buSzPts val="1900"/>
              <a:buFont typeface="Proxima Nova"/>
              <a:buChar char="●"/>
              <a:defRPr sz="1900">
                <a:solidFill>
                  <a:schemeClr val="accent3"/>
                </a:solidFill>
                <a:latin typeface="Proxima Nova"/>
                <a:ea typeface="Proxima Nova"/>
                <a:cs typeface="Proxima Nova"/>
                <a:sym typeface="Proxima Nova"/>
              </a:defRPr>
            </a:lvl7pPr>
            <a:lvl8pPr indent="-349250" lvl="7" marL="3657600">
              <a:lnSpc>
                <a:spcPct val="115000"/>
              </a:lnSpc>
              <a:spcBef>
                <a:spcPts val="0"/>
              </a:spcBef>
              <a:spcAft>
                <a:spcPts val="0"/>
              </a:spcAft>
              <a:buClr>
                <a:schemeClr val="accent3"/>
              </a:buClr>
              <a:buSzPts val="1900"/>
              <a:buFont typeface="Proxima Nova"/>
              <a:buChar char="○"/>
              <a:defRPr sz="1900">
                <a:solidFill>
                  <a:schemeClr val="accent3"/>
                </a:solidFill>
                <a:latin typeface="Proxima Nova"/>
                <a:ea typeface="Proxima Nova"/>
                <a:cs typeface="Proxima Nova"/>
                <a:sym typeface="Proxima Nova"/>
              </a:defRPr>
            </a:lvl8pPr>
            <a:lvl9pPr indent="-349250" lvl="8" marL="4114800">
              <a:lnSpc>
                <a:spcPct val="115000"/>
              </a:lnSpc>
              <a:spcBef>
                <a:spcPts val="0"/>
              </a:spcBef>
              <a:spcAft>
                <a:spcPts val="0"/>
              </a:spcAft>
              <a:buClr>
                <a:schemeClr val="accent3"/>
              </a:buClr>
              <a:buSzPts val="1900"/>
              <a:buFont typeface="Proxima Nova"/>
              <a:buChar char="■"/>
              <a:defRPr sz="1900">
                <a:solidFill>
                  <a:schemeClr val="accent3"/>
                </a:solidFill>
                <a:latin typeface="Proxima Nova"/>
                <a:ea typeface="Proxima Nova"/>
                <a:cs typeface="Proxima Nova"/>
                <a:sym typeface="Proxima Nova"/>
              </a:defRPr>
            </a:lvl9pPr>
          </a:lstStyle>
          <a:p/>
        </p:txBody>
      </p:sp>
      <p:sp>
        <p:nvSpPr>
          <p:cNvPr id="8" name="Google Shape;8;g273c5c9de3e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1"/>
                </a:solidFill>
                <a:latin typeface="Proxima Nova"/>
                <a:ea typeface="Proxima Nova"/>
                <a:cs typeface="Proxima Nova"/>
                <a:sym typeface="Proxima Nova"/>
              </a:defRPr>
            </a:lvl1pPr>
            <a:lvl2pPr lvl="1" algn="r">
              <a:buNone/>
              <a:defRPr sz="1300">
                <a:solidFill>
                  <a:schemeClr val="dk1"/>
                </a:solidFill>
                <a:latin typeface="Proxima Nova"/>
                <a:ea typeface="Proxima Nova"/>
                <a:cs typeface="Proxima Nova"/>
                <a:sym typeface="Proxima Nova"/>
              </a:defRPr>
            </a:lvl2pPr>
            <a:lvl3pPr lvl="2" algn="r">
              <a:buNone/>
              <a:defRPr sz="1300">
                <a:solidFill>
                  <a:schemeClr val="dk1"/>
                </a:solidFill>
                <a:latin typeface="Proxima Nova"/>
                <a:ea typeface="Proxima Nova"/>
                <a:cs typeface="Proxima Nova"/>
                <a:sym typeface="Proxima Nova"/>
              </a:defRPr>
            </a:lvl3pPr>
            <a:lvl4pPr lvl="3" algn="r">
              <a:buNone/>
              <a:defRPr sz="1300">
                <a:solidFill>
                  <a:schemeClr val="dk1"/>
                </a:solidFill>
                <a:latin typeface="Proxima Nova"/>
                <a:ea typeface="Proxima Nova"/>
                <a:cs typeface="Proxima Nova"/>
                <a:sym typeface="Proxima Nova"/>
              </a:defRPr>
            </a:lvl4pPr>
            <a:lvl5pPr lvl="4" algn="r">
              <a:buNone/>
              <a:defRPr sz="1300">
                <a:solidFill>
                  <a:schemeClr val="dk1"/>
                </a:solidFill>
                <a:latin typeface="Proxima Nova"/>
                <a:ea typeface="Proxima Nova"/>
                <a:cs typeface="Proxima Nova"/>
                <a:sym typeface="Proxima Nova"/>
              </a:defRPr>
            </a:lvl5pPr>
            <a:lvl6pPr lvl="5" algn="r">
              <a:buNone/>
              <a:defRPr sz="1300">
                <a:solidFill>
                  <a:schemeClr val="dk1"/>
                </a:solidFill>
                <a:latin typeface="Proxima Nova"/>
                <a:ea typeface="Proxima Nova"/>
                <a:cs typeface="Proxima Nova"/>
                <a:sym typeface="Proxima Nova"/>
              </a:defRPr>
            </a:lvl6pPr>
            <a:lvl7pPr lvl="6" algn="r">
              <a:buNone/>
              <a:defRPr sz="1300">
                <a:solidFill>
                  <a:schemeClr val="dk1"/>
                </a:solidFill>
                <a:latin typeface="Proxima Nova"/>
                <a:ea typeface="Proxima Nova"/>
                <a:cs typeface="Proxima Nova"/>
                <a:sym typeface="Proxima Nova"/>
              </a:defRPr>
            </a:lvl7pPr>
            <a:lvl8pPr lvl="7" algn="r">
              <a:buNone/>
              <a:defRPr sz="1300">
                <a:solidFill>
                  <a:schemeClr val="dk1"/>
                </a:solidFill>
                <a:latin typeface="Proxima Nova"/>
                <a:ea typeface="Proxima Nova"/>
                <a:cs typeface="Proxima Nova"/>
                <a:sym typeface="Proxima Nova"/>
              </a:defRPr>
            </a:lvl8pPr>
            <a:lvl9pPr lvl="8" algn="r">
              <a:buNone/>
              <a:defRPr sz="13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8.png"/><Relationship Id="rId5" Type="http://schemas.openxmlformats.org/officeDocument/2006/relationships/image" Target="../media/image21.png"/><Relationship Id="rId6"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0.jpg"/><Relationship Id="rId4" Type="http://schemas.openxmlformats.org/officeDocument/2006/relationships/image" Target="../media/image36.jpg"/><Relationship Id="rId5" Type="http://schemas.openxmlformats.org/officeDocument/2006/relationships/image" Target="../media/image34.jpg"/><Relationship Id="rId6" Type="http://schemas.openxmlformats.org/officeDocument/2006/relationships/image" Target="../media/image3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sripenumatcha.github.io/eBird-Data-Visualisation/eBird_dashboard/eBird.html" TargetMode="External"/><Relationship Id="rId4" Type="http://schemas.openxmlformats.org/officeDocument/2006/relationships/image" Target="../media/image31.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sp>
        <p:nvSpPr>
          <p:cNvPr id="72" name="Google Shape;72;p1"/>
          <p:cNvSpPr/>
          <p:nvPr/>
        </p:nvSpPr>
        <p:spPr>
          <a:xfrm>
            <a:off x="0" y="3999100"/>
            <a:ext cx="12216300" cy="2859000"/>
          </a:xfrm>
          <a:prstGeom prst="rect">
            <a:avLst/>
          </a:prstGeom>
          <a:solidFill>
            <a:srgbClr val="36824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73" name="Google Shape;73;p1"/>
          <p:cNvSpPr txBox="1"/>
          <p:nvPr>
            <p:ph type="ctrTitle"/>
          </p:nvPr>
        </p:nvSpPr>
        <p:spPr>
          <a:xfrm>
            <a:off x="249475" y="5419251"/>
            <a:ext cx="9144000" cy="660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6824B"/>
              </a:buClr>
              <a:buSzPts val="5400"/>
              <a:buFont typeface="Calibri"/>
              <a:buNone/>
            </a:pPr>
            <a:r>
              <a:rPr lang="en-US" sz="1720">
                <a:latin typeface="Proxima Nova Extrabold"/>
                <a:ea typeface="Proxima Nova Extrabold"/>
                <a:cs typeface="Proxima Nova Extrabold"/>
                <a:sym typeface="Proxima Nova Extrabold"/>
              </a:rPr>
              <a:t>Monash University Data Analytics Bootcamp</a:t>
            </a:r>
            <a:endParaRPr sz="1720">
              <a:latin typeface="Proxima Nova Extrabold"/>
              <a:ea typeface="Proxima Nova Extrabold"/>
              <a:cs typeface="Proxima Nova Extrabold"/>
              <a:sym typeface="Proxima Nova Extrabold"/>
            </a:endParaRPr>
          </a:p>
        </p:txBody>
      </p:sp>
      <p:sp>
        <p:nvSpPr>
          <p:cNvPr id="74" name="Google Shape;74;p1"/>
          <p:cNvSpPr txBox="1"/>
          <p:nvPr>
            <p:ph idx="1" type="subTitle"/>
          </p:nvPr>
        </p:nvSpPr>
        <p:spPr>
          <a:xfrm>
            <a:off x="249475" y="6033197"/>
            <a:ext cx="4134300" cy="126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US" sz="1500"/>
              <a:t>Feb 2024 – Aug ’24 cohort </a:t>
            </a:r>
            <a:endParaRPr sz="1500"/>
          </a:p>
          <a:p>
            <a:pPr indent="0" lvl="0" marL="0" rtl="0" algn="l">
              <a:lnSpc>
                <a:spcPct val="100000"/>
              </a:lnSpc>
              <a:spcBef>
                <a:spcPts val="0"/>
              </a:spcBef>
              <a:spcAft>
                <a:spcPts val="0"/>
              </a:spcAft>
              <a:buClr>
                <a:schemeClr val="dk1"/>
              </a:buClr>
              <a:buSzPts val="2400"/>
              <a:buNone/>
            </a:pPr>
            <a:r>
              <a:rPr lang="en-US" sz="1500"/>
              <a:t>Project 3, Team 4</a:t>
            </a:r>
            <a:endParaRPr sz="1500"/>
          </a:p>
        </p:txBody>
      </p:sp>
      <p:sp>
        <p:nvSpPr>
          <p:cNvPr id="75" name="Google Shape;75;p1"/>
          <p:cNvSpPr txBox="1"/>
          <p:nvPr/>
        </p:nvSpPr>
        <p:spPr>
          <a:xfrm>
            <a:off x="8988040" y="4318891"/>
            <a:ext cx="2448900" cy="1325100"/>
          </a:xfrm>
          <a:prstGeom prst="rect">
            <a:avLst/>
          </a:prstGeom>
          <a:noFill/>
          <a:ln>
            <a:noFill/>
          </a:ln>
        </p:spPr>
        <p:txBody>
          <a:bodyPr anchorCtr="0" anchor="t" bIns="45700" lIns="91425" spcFirstLastPara="1" rIns="91425" wrap="square" tIns="45700">
            <a:spAutoFit/>
          </a:bodyPr>
          <a:lstStyle/>
          <a:p>
            <a:pPr indent="0" lvl="0" marL="0" marR="0" rtl="0" algn="r">
              <a:lnSpc>
                <a:spcPct val="115000"/>
              </a:lnSpc>
              <a:spcBef>
                <a:spcPts val="0"/>
              </a:spcBef>
              <a:spcAft>
                <a:spcPts val="0"/>
              </a:spcAft>
              <a:buNone/>
            </a:pPr>
            <a:r>
              <a:rPr b="1" i="0" lang="en-US" sz="1800" u="none" cap="none" strike="noStrike">
                <a:solidFill>
                  <a:schemeClr val="lt1"/>
                </a:solidFill>
                <a:latin typeface="Proxima Nova"/>
                <a:ea typeface="Proxima Nova"/>
                <a:cs typeface="Proxima Nova"/>
                <a:sym typeface="Proxima Nova"/>
              </a:rPr>
              <a:t>Lindsay McCulloch </a:t>
            </a:r>
            <a:endParaRPr b="1" i="0" sz="1800" u="none" cap="none" strike="noStrike">
              <a:solidFill>
                <a:schemeClr val="lt1"/>
              </a:solidFill>
              <a:latin typeface="Proxima Nova"/>
              <a:ea typeface="Proxima Nova"/>
              <a:cs typeface="Proxima Nova"/>
              <a:sym typeface="Proxima Nova"/>
            </a:endParaRPr>
          </a:p>
          <a:p>
            <a:pPr indent="0" lvl="0" marL="0" marR="0" rtl="0" algn="r">
              <a:lnSpc>
                <a:spcPct val="115000"/>
              </a:lnSpc>
              <a:spcBef>
                <a:spcPts val="0"/>
              </a:spcBef>
              <a:spcAft>
                <a:spcPts val="0"/>
              </a:spcAft>
              <a:buNone/>
            </a:pPr>
            <a:r>
              <a:rPr b="1" i="0" lang="en-US" sz="1800" u="none" cap="none" strike="noStrike">
                <a:solidFill>
                  <a:schemeClr val="lt1"/>
                </a:solidFill>
                <a:latin typeface="Proxima Nova"/>
                <a:ea typeface="Proxima Nova"/>
                <a:cs typeface="Proxima Nova"/>
                <a:sym typeface="Proxima Nova"/>
              </a:rPr>
              <a:t>Sri Penumatcha Vrinda Patel </a:t>
            </a:r>
            <a:endParaRPr b="1" i="0" sz="1800" u="none" cap="none" strike="noStrike">
              <a:solidFill>
                <a:schemeClr val="lt1"/>
              </a:solidFill>
              <a:latin typeface="Proxima Nova"/>
              <a:ea typeface="Proxima Nova"/>
              <a:cs typeface="Proxima Nova"/>
              <a:sym typeface="Proxima Nova"/>
            </a:endParaRPr>
          </a:p>
          <a:p>
            <a:pPr indent="0" lvl="0" marL="0" marR="0" rtl="0" algn="r">
              <a:lnSpc>
                <a:spcPct val="115000"/>
              </a:lnSpc>
              <a:spcBef>
                <a:spcPts val="0"/>
              </a:spcBef>
              <a:spcAft>
                <a:spcPts val="0"/>
              </a:spcAft>
              <a:buNone/>
            </a:pPr>
            <a:r>
              <a:rPr b="1" i="0" lang="en-US" sz="1800" u="none" cap="none" strike="noStrike">
                <a:solidFill>
                  <a:schemeClr val="lt1"/>
                </a:solidFill>
                <a:latin typeface="Proxima Nova"/>
                <a:ea typeface="Proxima Nova"/>
                <a:cs typeface="Proxima Nova"/>
                <a:sym typeface="Proxima Nova"/>
              </a:rPr>
              <a:t>Yashada Kulkarni</a:t>
            </a:r>
            <a:endParaRPr b="1" i="0" sz="2000" u="none" cap="none" strike="noStrike">
              <a:solidFill>
                <a:schemeClr val="lt1"/>
              </a:solidFill>
              <a:latin typeface="Proxima Nova"/>
              <a:ea typeface="Proxima Nova"/>
              <a:cs typeface="Proxima Nova"/>
              <a:sym typeface="Proxima Nova"/>
            </a:endParaRPr>
          </a:p>
        </p:txBody>
      </p:sp>
      <p:sp>
        <p:nvSpPr>
          <p:cNvPr id="76" name="Google Shape;76;p1"/>
          <p:cNvSpPr txBox="1"/>
          <p:nvPr>
            <p:ph type="ctrTitle"/>
          </p:nvPr>
        </p:nvSpPr>
        <p:spPr>
          <a:xfrm>
            <a:off x="125" y="601925"/>
            <a:ext cx="12192000" cy="20871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36824B"/>
              </a:buClr>
              <a:buSzPts val="5400"/>
              <a:buFont typeface="Calibri"/>
              <a:buNone/>
            </a:pPr>
            <a:r>
              <a:rPr lang="en-US" sz="3320">
                <a:solidFill>
                  <a:schemeClr val="dk1"/>
                </a:solidFill>
                <a:latin typeface="Proxima Nova Extrabold"/>
                <a:ea typeface="Proxima Nova Extrabold"/>
                <a:cs typeface="Proxima Nova Extrabold"/>
                <a:sym typeface="Proxima Nova Extrabold"/>
              </a:rPr>
              <a:t>It’s a bird! It’s a plane! </a:t>
            </a:r>
            <a:endParaRPr sz="3320">
              <a:solidFill>
                <a:schemeClr val="dk1"/>
              </a:solidFill>
              <a:latin typeface="Proxima Nova Extrabold"/>
              <a:ea typeface="Proxima Nova Extrabold"/>
              <a:cs typeface="Proxima Nova Extrabold"/>
              <a:sym typeface="Proxima Nova Extrabold"/>
            </a:endParaRPr>
          </a:p>
          <a:p>
            <a:pPr indent="0" lvl="0" marL="0" rtl="0" algn="ctr">
              <a:lnSpc>
                <a:spcPct val="90000"/>
              </a:lnSpc>
              <a:spcBef>
                <a:spcPts val="0"/>
              </a:spcBef>
              <a:spcAft>
                <a:spcPts val="0"/>
              </a:spcAft>
              <a:buClr>
                <a:srgbClr val="36824B"/>
              </a:buClr>
              <a:buSzPts val="5400"/>
              <a:buFont typeface="Calibri"/>
              <a:buNone/>
            </a:pPr>
            <a:r>
              <a:rPr lang="en-US" sz="3320">
                <a:solidFill>
                  <a:schemeClr val="dk1"/>
                </a:solidFill>
                <a:latin typeface="Proxima Nova Extrabold"/>
                <a:ea typeface="Proxima Nova Extrabold"/>
                <a:cs typeface="Proxima Nova Extrabold"/>
                <a:sym typeface="Proxima Nova Extrabold"/>
              </a:rPr>
              <a:t>It’s a bird… </a:t>
            </a:r>
            <a:endParaRPr sz="3320">
              <a:solidFill>
                <a:schemeClr val="dk1"/>
              </a:solidFill>
              <a:latin typeface="Proxima Nova Extrabold"/>
              <a:ea typeface="Proxima Nova Extrabold"/>
              <a:cs typeface="Proxima Nova Extrabold"/>
              <a:sym typeface="Proxima Nova Extrabold"/>
            </a:endParaRPr>
          </a:p>
          <a:p>
            <a:pPr indent="0" lvl="0" marL="0" rtl="0" algn="ctr">
              <a:lnSpc>
                <a:spcPct val="90000"/>
              </a:lnSpc>
              <a:spcBef>
                <a:spcPts val="0"/>
              </a:spcBef>
              <a:spcAft>
                <a:spcPts val="0"/>
              </a:spcAft>
              <a:buClr>
                <a:srgbClr val="36824B"/>
              </a:buClr>
              <a:buSzPts val="5400"/>
              <a:buFont typeface="Calibri"/>
              <a:buNone/>
            </a:pPr>
            <a:r>
              <a:rPr lang="en-US" sz="2720">
                <a:solidFill>
                  <a:schemeClr val="dk1"/>
                </a:solidFill>
                <a:latin typeface="Proxima Nova Extrabold"/>
                <a:ea typeface="Proxima Nova Extrabold"/>
                <a:cs typeface="Proxima Nova Extrabold"/>
                <a:sym typeface="Proxima Nova Extrabold"/>
              </a:rPr>
              <a:t>Visualising Australia’s Birds</a:t>
            </a:r>
            <a:endParaRPr sz="2720">
              <a:solidFill>
                <a:schemeClr val="dk1"/>
              </a:solidFill>
              <a:latin typeface="Proxima Nova Extrabold"/>
              <a:ea typeface="Proxima Nova Extrabold"/>
              <a:cs typeface="Proxima Nova Extrabold"/>
              <a:sym typeface="Proxima Nova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e648b6811f_0_9"/>
          <p:cNvSpPr/>
          <p:nvPr/>
        </p:nvSpPr>
        <p:spPr>
          <a:xfrm>
            <a:off x="224125" y="1375150"/>
            <a:ext cx="3321300" cy="3929400"/>
          </a:xfrm>
          <a:prstGeom prst="wedgeRectCallout">
            <a:avLst>
              <a:gd fmla="val 61360" name="adj1"/>
              <a:gd fmla="val -36619" name="adj2"/>
            </a:avLst>
          </a:prstGeom>
          <a:solidFill>
            <a:srgbClr val="36824B"/>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65" name="Google Shape;165;g2e648b6811f_0_9"/>
          <p:cNvPicPr preferRelativeResize="0"/>
          <p:nvPr/>
        </p:nvPicPr>
        <p:blipFill>
          <a:blip r:embed="rId3">
            <a:alphaModFix/>
          </a:blip>
          <a:stretch>
            <a:fillRect/>
          </a:stretch>
        </p:blipFill>
        <p:spPr>
          <a:xfrm>
            <a:off x="313627" y="1511400"/>
            <a:ext cx="3142301" cy="3478126"/>
          </a:xfrm>
          <a:prstGeom prst="rect">
            <a:avLst/>
          </a:prstGeom>
          <a:noFill/>
          <a:ln>
            <a:noFill/>
          </a:ln>
        </p:spPr>
      </p:pic>
      <p:pic>
        <p:nvPicPr>
          <p:cNvPr id="166" name="Google Shape;166;g2e648b6811f_0_9"/>
          <p:cNvPicPr preferRelativeResize="0"/>
          <p:nvPr/>
        </p:nvPicPr>
        <p:blipFill>
          <a:blip r:embed="rId4">
            <a:alphaModFix/>
          </a:blip>
          <a:stretch>
            <a:fillRect/>
          </a:stretch>
        </p:blipFill>
        <p:spPr>
          <a:xfrm>
            <a:off x="3971375" y="1081050"/>
            <a:ext cx="4037524" cy="1887800"/>
          </a:xfrm>
          <a:prstGeom prst="rect">
            <a:avLst/>
          </a:prstGeom>
          <a:noFill/>
          <a:ln cap="flat" cmpd="sng" w="19050">
            <a:solidFill>
              <a:schemeClr val="dk2"/>
            </a:solidFill>
            <a:prstDash val="solid"/>
            <a:round/>
            <a:headEnd len="sm" w="sm" type="none"/>
            <a:tailEnd len="sm" w="sm" type="none"/>
          </a:ln>
        </p:spPr>
      </p:pic>
      <p:sp>
        <p:nvSpPr>
          <p:cNvPr id="167" name="Google Shape;167;g2e648b6811f_0_9"/>
          <p:cNvSpPr txBox="1"/>
          <p:nvPr/>
        </p:nvSpPr>
        <p:spPr>
          <a:xfrm>
            <a:off x="224125" y="458225"/>
            <a:ext cx="5474100" cy="7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accent3"/>
                </a:solidFill>
                <a:latin typeface="Proxima Nova Semibold"/>
                <a:ea typeface="Proxima Nova Semibold"/>
                <a:cs typeface="Proxima Nova Semibold"/>
                <a:sym typeface="Proxima Nova Semibold"/>
              </a:rPr>
              <a:t>Step 2: Created tables &amp; imported data </a:t>
            </a:r>
            <a:endParaRPr sz="2100">
              <a:solidFill>
                <a:schemeClr val="accent3"/>
              </a:solidFill>
              <a:latin typeface="Proxima Nova Semibold"/>
              <a:ea typeface="Proxima Nova Semibold"/>
              <a:cs typeface="Proxima Nova Semibold"/>
              <a:sym typeface="Proxima Nova Semibold"/>
            </a:endParaRPr>
          </a:p>
        </p:txBody>
      </p:sp>
      <p:sp>
        <p:nvSpPr>
          <p:cNvPr id="168" name="Google Shape;168;g2e648b6811f_0_9"/>
          <p:cNvSpPr txBox="1"/>
          <p:nvPr/>
        </p:nvSpPr>
        <p:spPr>
          <a:xfrm>
            <a:off x="9349175" y="4220325"/>
            <a:ext cx="2819100" cy="7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accent3"/>
                </a:solidFill>
                <a:latin typeface="Proxima Nova Semibold"/>
                <a:ea typeface="Proxima Nova Semibold"/>
                <a:cs typeface="Proxima Nova Semibold"/>
                <a:sym typeface="Proxima Nova Semibold"/>
              </a:rPr>
              <a:t>Step 3: Queried the data </a:t>
            </a:r>
            <a:endParaRPr sz="2100">
              <a:solidFill>
                <a:schemeClr val="accent3"/>
              </a:solidFill>
              <a:latin typeface="Proxima Nova Semibold"/>
              <a:ea typeface="Proxima Nova Semibold"/>
              <a:cs typeface="Proxima Nova Semibold"/>
              <a:sym typeface="Proxima Nova Semibold"/>
            </a:endParaRPr>
          </a:p>
        </p:txBody>
      </p:sp>
      <p:sp>
        <p:nvSpPr>
          <p:cNvPr id="169" name="Google Shape;169;g2e648b6811f_0_9"/>
          <p:cNvSpPr/>
          <p:nvPr/>
        </p:nvSpPr>
        <p:spPr>
          <a:xfrm>
            <a:off x="3701950" y="3574675"/>
            <a:ext cx="5401200" cy="2944500"/>
          </a:xfrm>
          <a:prstGeom prst="wedgeRectCallout">
            <a:avLst>
              <a:gd fmla="val 54803" name="adj1"/>
              <a:gd fmla="val -40349" name="adj2"/>
            </a:avLst>
          </a:prstGeom>
          <a:solidFill>
            <a:srgbClr val="36824B"/>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70" name="Google Shape;170;g2e648b6811f_0_9"/>
          <p:cNvPicPr preferRelativeResize="0"/>
          <p:nvPr/>
        </p:nvPicPr>
        <p:blipFill>
          <a:blip r:embed="rId5">
            <a:alphaModFix/>
          </a:blip>
          <a:stretch>
            <a:fillRect/>
          </a:stretch>
        </p:blipFill>
        <p:spPr>
          <a:xfrm>
            <a:off x="3993502" y="3724080"/>
            <a:ext cx="5041647" cy="2645701"/>
          </a:xfrm>
          <a:prstGeom prst="rect">
            <a:avLst/>
          </a:prstGeom>
          <a:noFill/>
          <a:ln>
            <a:noFill/>
          </a:ln>
        </p:spPr>
      </p:pic>
      <p:pic>
        <p:nvPicPr>
          <p:cNvPr id="171" name="Google Shape;171;g2e648b6811f_0_9"/>
          <p:cNvPicPr preferRelativeResize="0"/>
          <p:nvPr/>
        </p:nvPicPr>
        <p:blipFill>
          <a:blip r:embed="rId6">
            <a:alphaModFix/>
          </a:blip>
          <a:stretch>
            <a:fillRect/>
          </a:stretch>
        </p:blipFill>
        <p:spPr>
          <a:xfrm>
            <a:off x="9259675" y="1375152"/>
            <a:ext cx="2818949" cy="246054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73c5c9de3e_0_115"/>
          <p:cNvSpPr txBox="1"/>
          <p:nvPr/>
        </p:nvSpPr>
        <p:spPr>
          <a:xfrm>
            <a:off x="838200" y="351150"/>
            <a:ext cx="5474100" cy="7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3"/>
                </a:solidFill>
                <a:latin typeface="Proxima Nova Semibold"/>
                <a:ea typeface="Proxima Nova Semibold"/>
                <a:cs typeface="Proxima Nova Semibold"/>
                <a:sym typeface="Proxima Nova Semibold"/>
              </a:rPr>
              <a:t>Queries for visualisations: </a:t>
            </a:r>
            <a:endParaRPr sz="2400">
              <a:solidFill>
                <a:schemeClr val="accent3"/>
              </a:solidFill>
              <a:latin typeface="Proxima Nova Semibold"/>
              <a:ea typeface="Proxima Nova Semibold"/>
              <a:cs typeface="Proxima Nova Semibold"/>
              <a:sym typeface="Proxima Nova Semibold"/>
            </a:endParaRPr>
          </a:p>
        </p:txBody>
      </p:sp>
      <p:pic>
        <p:nvPicPr>
          <p:cNvPr id="177" name="Google Shape;177;g273c5c9de3e_0_115"/>
          <p:cNvPicPr preferRelativeResize="0"/>
          <p:nvPr/>
        </p:nvPicPr>
        <p:blipFill>
          <a:blip r:embed="rId3">
            <a:alphaModFix/>
          </a:blip>
          <a:stretch>
            <a:fillRect/>
          </a:stretch>
        </p:blipFill>
        <p:spPr>
          <a:xfrm>
            <a:off x="2139725" y="1595025"/>
            <a:ext cx="7191401" cy="5143524"/>
          </a:xfrm>
          <a:prstGeom prst="rect">
            <a:avLst/>
          </a:prstGeom>
          <a:noFill/>
          <a:ln>
            <a:noFill/>
          </a:ln>
        </p:spPr>
      </p:pic>
      <p:pic>
        <p:nvPicPr>
          <p:cNvPr id="178" name="Google Shape;178;g273c5c9de3e_0_115"/>
          <p:cNvPicPr preferRelativeResize="0"/>
          <p:nvPr/>
        </p:nvPicPr>
        <p:blipFill rotWithShape="1">
          <a:blip r:embed="rId4">
            <a:alphaModFix/>
          </a:blip>
          <a:srcRect b="90802" l="0" r="62641" t="3818"/>
          <a:stretch/>
        </p:blipFill>
        <p:spPr>
          <a:xfrm>
            <a:off x="588800" y="919599"/>
            <a:ext cx="7595924" cy="386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g273b7c7aecf_12_34"/>
          <p:cNvPicPr preferRelativeResize="0"/>
          <p:nvPr/>
        </p:nvPicPr>
        <p:blipFill>
          <a:blip r:embed="rId3">
            <a:alphaModFix/>
          </a:blip>
          <a:stretch>
            <a:fillRect/>
          </a:stretch>
        </p:blipFill>
        <p:spPr>
          <a:xfrm>
            <a:off x="258600" y="1383225"/>
            <a:ext cx="9320024" cy="5474775"/>
          </a:xfrm>
          <a:prstGeom prst="rect">
            <a:avLst/>
          </a:prstGeom>
          <a:noFill/>
          <a:ln>
            <a:noFill/>
          </a:ln>
        </p:spPr>
      </p:pic>
      <p:pic>
        <p:nvPicPr>
          <p:cNvPr id="184" name="Google Shape;184;g273b7c7aecf_12_34"/>
          <p:cNvPicPr preferRelativeResize="0"/>
          <p:nvPr/>
        </p:nvPicPr>
        <p:blipFill>
          <a:blip r:embed="rId4">
            <a:alphaModFix/>
          </a:blip>
          <a:stretch>
            <a:fillRect/>
          </a:stretch>
        </p:blipFill>
        <p:spPr>
          <a:xfrm>
            <a:off x="258600" y="716475"/>
            <a:ext cx="9067800" cy="666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73b7c7aecf_15_75"/>
          <p:cNvSpPr txBox="1"/>
          <p:nvPr>
            <p:ph type="title"/>
          </p:nvPr>
        </p:nvSpPr>
        <p:spPr>
          <a:xfrm>
            <a:off x="703225" y="870100"/>
            <a:ext cx="5682300" cy="691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2100">
                <a:solidFill>
                  <a:schemeClr val="accent3"/>
                </a:solidFill>
                <a:latin typeface="Proxima Nova Semibold"/>
                <a:ea typeface="Proxima Nova Semibold"/>
                <a:cs typeface="Proxima Nova Semibold"/>
                <a:sym typeface="Proxima Nova Semibold"/>
              </a:rPr>
              <a:t>Total Bird Observations In Australia</a:t>
            </a:r>
            <a:endParaRPr sz="2100">
              <a:solidFill>
                <a:schemeClr val="accent3"/>
              </a:solidFill>
              <a:latin typeface="Proxima Nova Semibold"/>
              <a:ea typeface="Proxima Nova Semibold"/>
              <a:cs typeface="Proxima Nova Semibold"/>
              <a:sym typeface="Proxima Nova Semibold"/>
            </a:endParaRPr>
          </a:p>
        </p:txBody>
      </p:sp>
      <p:pic>
        <p:nvPicPr>
          <p:cNvPr descr="A screenshot of a computer code&#10;&#10;Description automatically generated" id="190" name="Google Shape;190;g273b7c7aecf_15_75"/>
          <p:cNvPicPr preferRelativeResize="0"/>
          <p:nvPr/>
        </p:nvPicPr>
        <p:blipFill rotWithShape="1">
          <a:blip r:embed="rId3">
            <a:alphaModFix/>
          </a:blip>
          <a:srcRect b="1415" l="0" r="-2" t="0"/>
          <a:stretch/>
        </p:blipFill>
        <p:spPr>
          <a:xfrm>
            <a:off x="1246451" y="3816601"/>
            <a:ext cx="3708050" cy="2485750"/>
          </a:xfrm>
          <a:prstGeom prst="rect">
            <a:avLst/>
          </a:prstGeom>
          <a:noFill/>
          <a:ln>
            <a:noFill/>
          </a:ln>
        </p:spPr>
      </p:pic>
      <p:pic>
        <p:nvPicPr>
          <p:cNvPr descr="A map of australia with different cities&#10;&#10;Description automatically generated" id="191" name="Google Shape;191;g273b7c7aecf_15_75"/>
          <p:cNvPicPr preferRelativeResize="0"/>
          <p:nvPr/>
        </p:nvPicPr>
        <p:blipFill rotWithShape="1">
          <a:blip r:embed="rId4">
            <a:alphaModFix/>
          </a:blip>
          <a:srcRect b="0" l="0" r="17287" t="0"/>
          <a:stretch/>
        </p:blipFill>
        <p:spPr>
          <a:xfrm>
            <a:off x="5940050" y="1967675"/>
            <a:ext cx="6065099" cy="4656249"/>
          </a:xfrm>
          <a:prstGeom prst="rect">
            <a:avLst/>
          </a:prstGeom>
          <a:noFill/>
          <a:ln>
            <a:noFill/>
          </a:ln>
        </p:spPr>
      </p:pic>
      <p:sp>
        <p:nvSpPr>
          <p:cNvPr id="192" name="Google Shape;192;g273b7c7aecf_15_75"/>
          <p:cNvSpPr txBox="1"/>
          <p:nvPr/>
        </p:nvSpPr>
        <p:spPr>
          <a:xfrm>
            <a:off x="599525" y="1506125"/>
            <a:ext cx="5001900" cy="2485800"/>
          </a:xfrm>
          <a:prstGeom prst="rect">
            <a:avLst/>
          </a:prstGeom>
          <a:noFill/>
          <a:ln>
            <a:noFill/>
          </a:ln>
        </p:spPr>
        <p:txBody>
          <a:bodyPr anchorCtr="0" anchor="t" bIns="91425" lIns="91425" spcFirstLastPara="1" rIns="91425" wrap="square" tIns="91425">
            <a:noAutofit/>
          </a:bodyPr>
          <a:lstStyle/>
          <a:p>
            <a:pPr indent="0" lvl="0" marL="0" rtl="0" algn="l">
              <a:lnSpc>
                <a:spcPct val="125454"/>
              </a:lnSpc>
              <a:spcBef>
                <a:spcPts val="0"/>
              </a:spcBef>
              <a:spcAft>
                <a:spcPts val="0"/>
              </a:spcAft>
              <a:buClr>
                <a:schemeClr val="dk1"/>
              </a:buClr>
              <a:buSzPts val="1100"/>
              <a:buFont typeface="Arial"/>
              <a:buNone/>
            </a:pPr>
            <a:r>
              <a:rPr lang="en-US" sz="1500">
                <a:solidFill>
                  <a:srgbClr val="111111"/>
                </a:solidFill>
                <a:latin typeface="Calibri"/>
                <a:ea typeface="Calibri"/>
                <a:cs typeface="Calibri"/>
                <a:sym typeface="Calibri"/>
              </a:rPr>
              <a:t>This is a map of Australia with various colored dots scattered across the continent. The total number of species observe in Australia is 696. Each color corresponds to a different bird species observed in Australia. The dots on the map, indicating where each species has been observed. This map provides valuable information about the geographical distribution of these bird species within Australia.</a:t>
            </a:r>
            <a:endParaRPr sz="1500">
              <a:solidFill>
                <a:srgbClr val="111111"/>
              </a:solidFill>
              <a:latin typeface="Calibri"/>
              <a:ea typeface="Calibri"/>
              <a:cs typeface="Calibri"/>
              <a:sym typeface="Calibri"/>
            </a:endParaRPr>
          </a:p>
          <a:p>
            <a:pPr indent="0" lvl="0" marL="0" rtl="0" algn="l">
              <a:spcBef>
                <a:spcPts val="800"/>
              </a:spcBef>
              <a:spcAft>
                <a:spcPts val="0"/>
              </a:spcAft>
              <a:buNone/>
            </a:pPr>
            <a:r>
              <a:t/>
            </a:r>
            <a:endParaRPr sz="1500">
              <a:solidFill>
                <a:schemeClr val="dk1"/>
              </a:solidFill>
              <a:latin typeface="Calibri"/>
              <a:ea typeface="Calibri"/>
              <a:cs typeface="Calibri"/>
              <a:sym typeface="Calibri"/>
            </a:endParaRPr>
          </a:p>
        </p:txBody>
      </p:sp>
      <p:sp>
        <p:nvSpPr>
          <p:cNvPr id="193" name="Google Shape;193;g273b7c7aecf_15_75"/>
          <p:cNvSpPr txBox="1"/>
          <p:nvPr/>
        </p:nvSpPr>
        <p:spPr>
          <a:xfrm>
            <a:off x="5601425" y="393850"/>
            <a:ext cx="62622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700">
                <a:solidFill>
                  <a:srgbClr val="36824B"/>
                </a:solidFill>
                <a:latin typeface="Proxima Nova"/>
                <a:ea typeface="Proxima Nova"/>
                <a:cs typeface="Proxima Nova"/>
                <a:sym typeface="Proxima Nova"/>
              </a:rPr>
              <a:t>S</a:t>
            </a:r>
            <a:r>
              <a:rPr lang="en-US" sz="3700">
                <a:solidFill>
                  <a:srgbClr val="36824B"/>
                </a:solidFill>
                <a:latin typeface="Proxima Nova"/>
                <a:ea typeface="Proxima Nova"/>
                <a:cs typeface="Proxima Nova"/>
                <a:sym typeface="Proxima Nova"/>
              </a:rPr>
              <a:t>tatic visualisations in python</a:t>
            </a:r>
            <a:endParaRPr sz="3700">
              <a:solidFill>
                <a:srgbClr val="36824B"/>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89"/>
                                        </p:tgtEl>
                                        <p:attrNameLst>
                                          <p:attrName>style.visibility</p:attrName>
                                        </p:attrNameLst>
                                      </p:cBhvr>
                                      <p:to>
                                        <p:strVal val="visible"/>
                                      </p:to>
                                    </p:set>
                                    <p:animEffect filter="fade" transition="in">
                                      <p:cBhvr>
                                        <p:cTn dur="7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73b7c7aecf_15_82"/>
          <p:cNvSpPr txBox="1"/>
          <p:nvPr>
            <p:ph type="title"/>
          </p:nvPr>
        </p:nvSpPr>
        <p:spPr>
          <a:xfrm>
            <a:off x="1371598" y="319314"/>
            <a:ext cx="9477377" cy="103051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3400">
                <a:solidFill>
                  <a:srgbClr val="36824B"/>
                </a:solidFill>
                <a:latin typeface="Arial"/>
                <a:ea typeface="Arial"/>
                <a:cs typeface="Arial"/>
                <a:sym typeface="Arial"/>
              </a:rPr>
              <a:t>TOP 10 Bird Observations by Location</a:t>
            </a:r>
            <a:endParaRPr>
              <a:solidFill>
                <a:srgbClr val="36824B"/>
              </a:solidFill>
            </a:endParaRPr>
          </a:p>
        </p:txBody>
      </p:sp>
      <p:pic>
        <p:nvPicPr>
          <p:cNvPr descr="A screenshot of a computer code&#10;&#10;Description automatically generated" id="199" name="Google Shape;199;g273b7c7aecf_15_82"/>
          <p:cNvPicPr preferRelativeResize="0"/>
          <p:nvPr/>
        </p:nvPicPr>
        <p:blipFill rotWithShape="1">
          <a:blip r:embed="rId3">
            <a:alphaModFix/>
          </a:blip>
          <a:srcRect b="0" l="0" r="0" t="0"/>
          <a:stretch/>
        </p:blipFill>
        <p:spPr>
          <a:xfrm>
            <a:off x="1371598" y="2343509"/>
            <a:ext cx="3309185" cy="1472587"/>
          </a:xfrm>
          <a:prstGeom prst="rect">
            <a:avLst/>
          </a:prstGeom>
          <a:noFill/>
          <a:ln>
            <a:noFill/>
          </a:ln>
        </p:spPr>
      </p:pic>
      <p:pic>
        <p:nvPicPr>
          <p:cNvPr descr="A graph of blue squares&#10;&#10;Description automatically generated" id="200" name="Google Shape;200;g273b7c7aecf_15_82"/>
          <p:cNvPicPr preferRelativeResize="0"/>
          <p:nvPr/>
        </p:nvPicPr>
        <p:blipFill rotWithShape="1">
          <a:blip r:embed="rId4">
            <a:alphaModFix/>
          </a:blip>
          <a:srcRect b="0" l="0" r="0" t="0"/>
          <a:stretch/>
        </p:blipFill>
        <p:spPr>
          <a:xfrm>
            <a:off x="4815841" y="1683252"/>
            <a:ext cx="6928484" cy="3388620"/>
          </a:xfrm>
          <a:prstGeom prst="rect">
            <a:avLst/>
          </a:prstGeom>
          <a:noFill/>
          <a:ln>
            <a:noFill/>
          </a:ln>
        </p:spPr>
      </p:pic>
      <p:sp>
        <p:nvSpPr>
          <p:cNvPr id="201" name="Google Shape;201;g273b7c7aecf_15_82"/>
          <p:cNvSpPr txBox="1"/>
          <p:nvPr>
            <p:ph idx="1" type="body"/>
          </p:nvPr>
        </p:nvSpPr>
        <p:spPr>
          <a:xfrm>
            <a:off x="1361227" y="4821269"/>
            <a:ext cx="9496427" cy="1385266"/>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1000"/>
              </a:spcBef>
              <a:spcAft>
                <a:spcPts val="0"/>
              </a:spcAft>
              <a:buSzPct val="150000"/>
              <a:buNone/>
            </a:pPr>
            <a:r>
              <a:t/>
            </a:r>
            <a:endParaRPr sz="1200"/>
          </a:p>
          <a:p>
            <a:pPr indent="-334327" lvl="0" marL="457200" rtl="0" algn="l">
              <a:lnSpc>
                <a:spcPct val="90000"/>
              </a:lnSpc>
              <a:spcBef>
                <a:spcPts val="1000"/>
              </a:spcBef>
              <a:spcAft>
                <a:spcPts val="0"/>
              </a:spcAft>
              <a:buSzPct val="150000"/>
              <a:buFont typeface="Arial"/>
              <a:buChar char="•"/>
            </a:pPr>
            <a:r>
              <a:rPr b="1" i="0" lang="en-US" sz="1200">
                <a:solidFill>
                  <a:srgbClr val="111111"/>
                </a:solidFill>
                <a:latin typeface="Arial"/>
                <a:ea typeface="Arial"/>
                <a:cs typeface="Arial"/>
                <a:sym typeface="Arial"/>
              </a:rPr>
              <a:t>Top </a:t>
            </a:r>
            <a:r>
              <a:rPr b="1" lang="en-US" sz="1200">
                <a:solidFill>
                  <a:srgbClr val="111111"/>
                </a:solidFill>
                <a:latin typeface="Arial"/>
                <a:ea typeface="Arial"/>
                <a:cs typeface="Arial"/>
                <a:sym typeface="Arial"/>
              </a:rPr>
              <a:t>Location</a:t>
            </a:r>
            <a:r>
              <a:rPr b="0" i="0" lang="en-US" sz="1200">
                <a:solidFill>
                  <a:srgbClr val="111111"/>
                </a:solidFill>
                <a:latin typeface="Arial"/>
                <a:ea typeface="Arial"/>
                <a:cs typeface="Arial"/>
                <a:sym typeface="Arial"/>
              </a:rPr>
              <a:t>: </a:t>
            </a:r>
            <a:r>
              <a:rPr b="1" i="0" lang="en-US" sz="1200">
                <a:solidFill>
                  <a:srgbClr val="111111"/>
                </a:solidFill>
                <a:latin typeface="Arial"/>
                <a:ea typeface="Arial"/>
                <a:cs typeface="Arial"/>
                <a:sym typeface="Arial"/>
              </a:rPr>
              <a:t>Coconut Grove, NT</a:t>
            </a:r>
            <a:r>
              <a:rPr b="0" i="0" lang="en-US" sz="1200">
                <a:solidFill>
                  <a:srgbClr val="111111"/>
                </a:solidFill>
                <a:latin typeface="Arial"/>
                <a:ea typeface="Arial"/>
                <a:cs typeface="Arial"/>
                <a:sym typeface="Arial"/>
              </a:rPr>
              <a:t> has the highest number of bird observations, with 3</a:t>
            </a:r>
            <a:r>
              <a:rPr lang="en-US" sz="1200">
                <a:solidFill>
                  <a:srgbClr val="111111"/>
                </a:solidFill>
                <a:latin typeface="Arial"/>
                <a:ea typeface="Arial"/>
                <a:cs typeface="Arial"/>
                <a:sym typeface="Arial"/>
              </a:rPr>
              <a:t>6 </a:t>
            </a:r>
            <a:r>
              <a:rPr b="0" i="0" lang="en-US" sz="1200">
                <a:solidFill>
                  <a:srgbClr val="111111"/>
                </a:solidFill>
                <a:latin typeface="Arial"/>
                <a:ea typeface="Arial"/>
                <a:cs typeface="Arial"/>
                <a:sym typeface="Arial"/>
              </a:rPr>
              <a:t>recorded sightings. Birdwatchers in this area have been quite active!</a:t>
            </a:r>
            <a:endParaRPr/>
          </a:p>
          <a:p>
            <a:pPr indent="-334327" lvl="0" marL="457200" rtl="0" algn="l">
              <a:lnSpc>
                <a:spcPct val="90000"/>
              </a:lnSpc>
              <a:spcBef>
                <a:spcPts val="1000"/>
              </a:spcBef>
              <a:spcAft>
                <a:spcPts val="0"/>
              </a:spcAft>
              <a:buSzPct val="150000"/>
              <a:buFont typeface="Arial"/>
              <a:buChar char="•"/>
            </a:pPr>
            <a:r>
              <a:rPr b="0" i="0" lang="en-US" sz="1200">
                <a:solidFill>
                  <a:srgbClr val="111111"/>
                </a:solidFill>
                <a:latin typeface="Arial"/>
                <a:ea typeface="Arial"/>
                <a:cs typeface="Arial"/>
                <a:sym typeface="Arial"/>
              </a:rPr>
              <a:t> </a:t>
            </a:r>
            <a:r>
              <a:rPr b="1" lang="en-US" sz="1200">
                <a:solidFill>
                  <a:srgbClr val="111111"/>
                </a:solidFill>
                <a:latin typeface="Arial"/>
                <a:ea typeface="Arial"/>
                <a:cs typeface="Arial"/>
                <a:sym typeface="Arial"/>
              </a:rPr>
              <a:t>Least Obs. locations: </a:t>
            </a:r>
            <a:r>
              <a:rPr b="1" lang="en-US" sz="1200">
                <a:solidFill>
                  <a:srgbClr val="111111"/>
                </a:solidFill>
                <a:latin typeface="Arial"/>
                <a:ea typeface="Arial"/>
                <a:cs typeface="Arial"/>
                <a:sym typeface="Arial"/>
              </a:rPr>
              <a:t>Lincoln National Park , SA, Cairns City QLD and Beswick Creek NT</a:t>
            </a:r>
            <a:r>
              <a:rPr b="0" i="0" lang="en-US" sz="1200">
                <a:solidFill>
                  <a:srgbClr val="111111"/>
                </a:solidFill>
                <a:latin typeface="Arial"/>
                <a:ea typeface="Arial"/>
                <a:cs typeface="Arial"/>
                <a:sym typeface="Arial"/>
              </a:rPr>
              <a:t> has the fewest observations, with </a:t>
            </a:r>
            <a:r>
              <a:rPr lang="en-US" sz="1200">
                <a:solidFill>
                  <a:srgbClr val="111111"/>
                </a:solidFill>
                <a:latin typeface="Arial"/>
                <a:ea typeface="Arial"/>
                <a:cs typeface="Arial"/>
                <a:sym typeface="Arial"/>
              </a:rPr>
              <a:t>less than 7</a:t>
            </a:r>
            <a:r>
              <a:rPr b="0" i="0" lang="en-US" sz="1200">
                <a:solidFill>
                  <a:srgbClr val="111111"/>
                </a:solidFill>
                <a:latin typeface="Arial"/>
                <a:ea typeface="Arial"/>
                <a:cs typeface="Arial"/>
                <a:sym typeface="Arial"/>
              </a:rPr>
              <a:t> recorded sightings. Perhaps it’s a less frequented spot for birdwatching.</a:t>
            </a:r>
            <a:endParaRPr/>
          </a:p>
          <a:p>
            <a:pPr indent="0" lvl="0" marL="0" rtl="0" algn="l">
              <a:lnSpc>
                <a:spcPct val="90000"/>
              </a:lnSpc>
              <a:spcBef>
                <a:spcPts val="1000"/>
              </a:spcBef>
              <a:spcAft>
                <a:spcPts val="0"/>
              </a:spcAft>
              <a:buSzPct val="150000"/>
              <a:buNone/>
            </a:pPr>
            <a:r>
              <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73b7c7aecf_15_89"/>
          <p:cNvSpPr txBox="1"/>
          <p:nvPr>
            <p:ph type="title"/>
          </p:nvPr>
        </p:nvSpPr>
        <p:spPr>
          <a:xfrm>
            <a:off x="804672" y="338328"/>
            <a:ext cx="5011473" cy="17739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3600">
                <a:solidFill>
                  <a:srgbClr val="36824B"/>
                </a:solidFill>
              </a:rPr>
              <a:t>TOP 10 Bird Species Observed in Australia:</a:t>
            </a:r>
            <a:endParaRPr>
              <a:solidFill>
                <a:srgbClr val="36824B"/>
              </a:solidFill>
            </a:endParaRPr>
          </a:p>
        </p:txBody>
      </p:sp>
      <p:sp>
        <p:nvSpPr>
          <p:cNvPr id="207" name="Google Shape;207;g273b7c7aecf_15_89"/>
          <p:cNvSpPr txBox="1"/>
          <p:nvPr>
            <p:ph idx="1" type="body"/>
          </p:nvPr>
        </p:nvSpPr>
        <p:spPr>
          <a:xfrm>
            <a:off x="6355641" y="716280"/>
            <a:ext cx="5029200" cy="1773936"/>
          </a:xfrm>
          <a:prstGeom prst="rect">
            <a:avLst/>
          </a:prstGeom>
          <a:noFill/>
          <a:ln>
            <a:noFill/>
          </a:ln>
        </p:spPr>
        <p:txBody>
          <a:bodyPr anchorCtr="0" anchor="ctr" bIns="45700" lIns="91425" spcFirstLastPara="1" rIns="91425" wrap="square" tIns="45700">
            <a:normAutofit lnSpcReduction="20000"/>
          </a:bodyPr>
          <a:lstStyle/>
          <a:p>
            <a:pPr indent="-342900" lvl="0" marL="457200" rtl="0" algn="l">
              <a:lnSpc>
                <a:spcPct val="90000"/>
              </a:lnSpc>
              <a:spcBef>
                <a:spcPts val="1000"/>
              </a:spcBef>
              <a:spcAft>
                <a:spcPts val="0"/>
              </a:spcAft>
              <a:buSzPts val="1800"/>
              <a:buFont typeface="Arial"/>
              <a:buChar char="•"/>
            </a:pPr>
            <a:r>
              <a:rPr b="0" i="0" lang="en-US" sz="1800">
                <a:solidFill>
                  <a:schemeClr val="dk1"/>
                </a:solidFill>
                <a:latin typeface="Arial"/>
                <a:ea typeface="Arial"/>
                <a:cs typeface="Arial"/>
                <a:sym typeface="Arial"/>
              </a:rPr>
              <a:t>The Red Winged Parrot is the most frequently observed bird species</a:t>
            </a:r>
            <a:r>
              <a:rPr lang="en-US" sz="1800">
                <a:latin typeface="Arial"/>
                <a:ea typeface="Arial"/>
                <a:cs typeface="Arial"/>
                <a:sym typeface="Arial"/>
              </a:rPr>
              <a:t> (8 times)</a:t>
            </a:r>
            <a:r>
              <a:rPr b="0" i="0" lang="en-US" sz="1800">
                <a:solidFill>
                  <a:schemeClr val="dk1"/>
                </a:solidFill>
                <a:latin typeface="Arial"/>
                <a:ea typeface="Arial"/>
                <a:cs typeface="Arial"/>
                <a:sym typeface="Arial"/>
              </a:rPr>
              <a:t> among those listed.</a:t>
            </a:r>
            <a:endParaRPr/>
          </a:p>
          <a:p>
            <a:pPr indent="-342900" lvl="0" marL="457200" rtl="0" algn="l">
              <a:lnSpc>
                <a:spcPct val="90000"/>
              </a:lnSpc>
              <a:spcBef>
                <a:spcPts val="1000"/>
              </a:spcBef>
              <a:spcAft>
                <a:spcPts val="0"/>
              </a:spcAft>
              <a:buSzPts val="1800"/>
              <a:buFont typeface="Arial"/>
              <a:buChar char="•"/>
            </a:pPr>
            <a:r>
              <a:rPr lang="en-US" sz="1800">
                <a:latin typeface="Arial"/>
                <a:ea typeface="Arial"/>
                <a:cs typeface="Arial"/>
                <a:sym typeface="Arial"/>
              </a:rPr>
              <a:t>The least observed species (Once) are Tawny Frogmouth, Large-tailed Nightjar, Northern Fantail, Peregrine Falcon and Broad-billed </a:t>
            </a:r>
            <a:r>
              <a:rPr lang="en-US" sz="1800">
                <a:latin typeface="Arial"/>
                <a:ea typeface="Arial"/>
                <a:cs typeface="Arial"/>
                <a:sym typeface="Arial"/>
              </a:rPr>
              <a:t>Flycatcher</a:t>
            </a:r>
            <a:r>
              <a:rPr lang="en-US" sz="1800">
                <a:latin typeface="Arial"/>
                <a:ea typeface="Arial"/>
                <a:cs typeface="Arial"/>
                <a:sym typeface="Arial"/>
              </a:rPr>
              <a:t>.</a:t>
            </a:r>
            <a:endParaRPr/>
          </a:p>
        </p:txBody>
      </p:sp>
      <p:pic>
        <p:nvPicPr>
          <p:cNvPr descr="A graph with blue dots and white text&#10;&#10;Description automatically generated" id="208" name="Google Shape;208;g273b7c7aecf_15_89"/>
          <p:cNvPicPr preferRelativeResize="0"/>
          <p:nvPr/>
        </p:nvPicPr>
        <p:blipFill rotWithShape="1">
          <a:blip r:embed="rId3">
            <a:alphaModFix/>
          </a:blip>
          <a:srcRect b="0" l="0" r="0" t="0"/>
          <a:stretch/>
        </p:blipFill>
        <p:spPr>
          <a:xfrm>
            <a:off x="125318" y="2731008"/>
            <a:ext cx="6501062" cy="3266784"/>
          </a:xfrm>
          <a:prstGeom prst="rect">
            <a:avLst/>
          </a:prstGeom>
          <a:noFill/>
          <a:ln>
            <a:noFill/>
          </a:ln>
        </p:spPr>
      </p:pic>
      <p:pic>
        <p:nvPicPr>
          <p:cNvPr descr="A screen shot of a computer&#10;&#10;Description automatically generated" id="209" name="Google Shape;209;g273b7c7aecf_15_89"/>
          <p:cNvPicPr preferRelativeResize="0"/>
          <p:nvPr/>
        </p:nvPicPr>
        <p:blipFill rotWithShape="1">
          <a:blip r:embed="rId4">
            <a:alphaModFix/>
          </a:blip>
          <a:srcRect b="0" l="0" r="0" t="0"/>
          <a:stretch/>
        </p:blipFill>
        <p:spPr>
          <a:xfrm>
            <a:off x="6900322" y="3048128"/>
            <a:ext cx="5166360" cy="18598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g2e67c334263_0_0"/>
          <p:cNvPicPr preferRelativeResize="0"/>
          <p:nvPr/>
        </p:nvPicPr>
        <p:blipFill>
          <a:blip r:embed="rId3">
            <a:alphaModFix/>
          </a:blip>
          <a:stretch>
            <a:fillRect/>
          </a:stretch>
        </p:blipFill>
        <p:spPr>
          <a:xfrm>
            <a:off x="0" y="0"/>
            <a:ext cx="5615074" cy="2958826"/>
          </a:xfrm>
          <a:prstGeom prst="rect">
            <a:avLst/>
          </a:prstGeom>
          <a:noFill/>
          <a:ln>
            <a:noFill/>
          </a:ln>
        </p:spPr>
      </p:pic>
      <p:sp>
        <p:nvSpPr>
          <p:cNvPr id="215" name="Google Shape;215;g2e67c334263_0_0"/>
          <p:cNvSpPr txBox="1"/>
          <p:nvPr/>
        </p:nvSpPr>
        <p:spPr>
          <a:xfrm>
            <a:off x="497063" y="0"/>
            <a:ext cx="55275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latin typeface="Proxima Nova"/>
                <a:ea typeface="Proxima Nova"/>
                <a:cs typeface="Proxima Nova"/>
                <a:sym typeface="Proxima Nova"/>
              </a:rPr>
              <a:t>Tawny frogmouth - </a:t>
            </a:r>
            <a:r>
              <a:rPr lang="en-US" sz="1300">
                <a:solidFill>
                  <a:schemeClr val="lt1"/>
                </a:solidFill>
                <a:latin typeface="Proxima Nova"/>
                <a:ea typeface="Proxima Nova"/>
                <a:cs typeface="Proxima Nova"/>
                <a:sym typeface="Proxima Nova"/>
              </a:rPr>
              <a:t>https://perthzoo.wa.gov.au/animal/tawny-frogmouth</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chemeClr val="lt1"/>
              </a:solidFill>
              <a:latin typeface="Proxima Nova"/>
              <a:ea typeface="Proxima Nova"/>
              <a:cs typeface="Proxima Nova"/>
              <a:sym typeface="Proxima Nova"/>
            </a:endParaRPr>
          </a:p>
        </p:txBody>
      </p:sp>
      <p:pic>
        <p:nvPicPr>
          <p:cNvPr id="216" name="Google Shape;216;g2e67c334263_0_0"/>
          <p:cNvPicPr preferRelativeResize="0"/>
          <p:nvPr/>
        </p:nvPicPr>
        <p:blipFill>
          <a:blip r:embed="rId4">
            <a:alphaModFix/>
          </a:blip>
          <a:stretch>
            <a:fillRect/>
          </a:stretch>
        </p:blipFill>
        <p:spPr>
          <a:xfrm>
            <a:off x="6805675" y="0"/>
            <a:ext cx="4567449" cy="3263333"/>
          </a:xfrm>
          <a:prstGeom prst="rect">
            <a:avLst/>
          </a:prstGeom>
          <a:noFill/>
          <a:ln>
            <a:noFill/>
          </a:ln>
        </p:spPr>
      </p:pic>
      <p:sp>
        <p:nvSpPr>
          <p:cNvPr id="217" name="Google Shape;217;g2e67c334263_0_0"/>
          <p:cNvSpPr txBox="1"/>
          <p:nvPr/>
        </p:nvSpPr>
        <p:spPr>
          <a:xfrm>
            <a:off x="6805675" y="2705200"/>
            <a:ext cx="4635600" cy="6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lt1"/>
                </a:solidFill>
                <a:latin typeface="Roboto"/>
                <a:ea typeface="Roboto"/>
                <a:cs typeface="Roboto"/>
                <a:sym typeface="Roboto"/>
              </a:rPr>
              <a:t>Large-tailed Nightjar</a:t>
            </a:r>
            <a:r>
              <a:rPr lang="en-US" sz="2000">
                <a:solidFill>
                  <a:schemeClr val="lt1"/>
                </a:solidFill>
                <a:latin typeface="Roboto"/>
                <a:ea typeface="Roboto"/>
                <a:cs typeface="Roboto"/>
                <a:sym typeface="Roboto"/>
              </a:rPr>
              <a:t>-</a:t>
            </a:r>
            <a:r>
              <a:rPr lang="en-US" sz="1300">
                <a:solidFill>
                  <a:schemeClr val="lt1"/>
                </a:solidFill>
                <a:latin typeface="Proxima Nova"/>
                <a:ea typeface="Proxima Nova"/>
                <a:cs typeface="Proxima Nova"/>
                <a:sym typeface="Proxima Nova"/>
              </a:rPr>
              <a:t>https://ebird.org/species/latnig2</a:t>
            </a:r>
            <a:endParaRPr sz="9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chemeClr val="lt1"/>
              </a:solidFill>
              <a:latin typeface="Roboto"/>
              <a:ea typeface="Roboto"/>
              <a:cs typeface="Roboto"/>
              <a:sym typeface="Roboto"/>
            </a:endParaRPr>
          </a:p>
        </p:txBody>
      </p:sp>
      <p:sp>
        <p:nvSpPr>
          <p:cNvPr id="218" name="Google Shape;218;g2e67c334263_0_0"/>
          <p:cNvSpPr txBox="1"/>
          <p:nvPr/>
        </p:nvSpPr>
        <p:spPr>
          <a:xfrm>
            <a:off x="7536263" y="3476700"/>
            <a:ext cx="44454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accent3"/>
              </a:solidFill>
              <a:latin typeface="Proxima Nova"/>
              <a:ea typeface="Proxima Nova"/>
              <a:cs typeface="Proxima Nova"/>
              <a:sym typeface="Proxima Nova"/>
            </a:endParaRPr>
          </a:p>
        </p:txBody>
      </p:sp>
      <p:pic>
        <p:nvPicPr>
          <p:cNvPr id="219" name="Google Shape;219;g2e67c334263_0_0"/>
          <p:cNvPicPr preferRelativeResize="0"/>
          <p:nvPr/>
        </p:nvPicPr>
        <p:blipFill>
          <a:blip r:embed="rId5">
            <a:alphaModFix/>
          </a:blip>
          <a:stretch>
            <a:fillRect/>
          </a:stretch>
        </p:blipFill>
        <p:spPr>
          <a:xfrm>
            <a:off x="0" y="3205421"/>
            <a:ext cx="5615076" cy="3592503"/>
          </a:xfrm>
          <a:prstGeom prst="rect">
            <a:avLst/>
          </a:prstGeom>
          <a:noFill/>
          <a:ln>
            <a:noFill/>
          </a:ln>
        </p:spPr>
      </p:pic>
      <p:sp>
        <p:nvSpPr>
          <p:cNvPr id="220" name="Google Shape;220;g2e67c334263_0_0"/>
          <p:cNvSpPr txBox="1"/>
          <p:nvPr/>
        </p:nvSpPr>
        <p:spPr>
          <a:xfrm>
            <a:off x="804250" y="6216900"/>
            <a:ext cx="52641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lt1"/>
                </a:solidFill>
              </a:rPr>
              <a:t>Northern fantail</a:t>
            </a:r>
            <a:r>
              <a:rPr lang="en-US">
                <a:solidFill>
                  <a:schemeClr val="lt1"/>
                </a:solidFill>
                <a:latin typeface="Proxima Nova"/>
                <a:ea typeface="Proxima Nova"/>
                <a:cs typeface="Proxima Nova"/>
                <a:sym typeface="Proxima Nova"/>
              </a:rPr>
              <a:t> https://ebird.org/species/norfan1</a:t>
            </a:r>
            <a:endParaRPr sz="600">
              <a:solidFill>
                <a:schemeClr val="lt1"/>
              </a:solidFill>
              <a:latin typeface="Proxima Nova"/>
              <a:ea typeface="Proxima Nova"/>
              <a:cs typeface="Proxima Nova"/>
              <a:sym typeface="Proxima Nova"/>
            </a:endParaRPr>
          </a:p>
        </p:txBody>
      </p:sp>
      <p:pic>
        <p:nvPicPr>
          <p:cNvPr id="221" name="Google Shape;221;g2e67c334263_0_0"/>
          <p:cNvPicPr preferRelativeResize="0"/>
          <p:nvPr/>
        </p:nvPicPr>
        <p:blipFill>
          <a:blip r:embed="rId6">
            <a:alphaModFix/>
          </a:blip>
          <a:stretch>
            <a:fillRect/>
          </a:stretch>
        </p:blipFill>
        <p:spPr>
          <a:xfrm>
            <a:off x="6805676" y="3263325"/>
            <a:ext cx="4635602" cy="3476701"/>
          </a:xfrm>
          <a:prstGeom prst="rect">
            <a:avLst/>
          </a:prstGeom>
          <a:noFill/>
          <a:ln>
            <a:noFill/>
          </a:ln>
        </p:spPr>
      </p:pic>
      <p:sp>
        <p:nvSpPr>
          <p:cNvPr id="222" name="Google Shape;222;g2e67c334263_0_0"/>
          <p:cNvSpPr txBox="1"/>
          <p:nvPr/>
        </p:nvSpPr>
        <p:spPr>
          <a:xfrm>
            <a:off x="6805675" y="6083000"/>
            <a:ext cx="43137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lt1"/>
                </a:solidFill>
                <a:latin typeface="Roboto"/>
                <a:ea typeface="Roboto"/>
                <a:cs typeface="Roboto"/>
                <a:sym typeface="Roboto"/>
              </a:rPr>
              <a:t>Broad-billed Flycatcher  </a:t>
            </a:r>
            <a:r>
              <a:rPr lang="en-US" sz="1300">
                <a:solidFill>
                  <a:schemeClr val="lt1"/>
                </a:solidFill>
                <a:latin typeface="Roboto"/>
                <a:ea typeface="Roboto"/>
                <a:cs typeface="Roboto"/>
                <a:sym typeface="Roboto"/>
              </a:rPr>
              <a:t>https://ebird.org/species/brbfly1</a:t>
            </a:r>
            <a:endParaRPr sz="100">
              <a:solidFill>
                <a:schemeClr val="lt1"/>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73b7c7aecf_15_96"/>
          <p:cNvSpPr txBox="1"/>
          <p:nvPr>
            <p:ph type="title"/>
          </p:nvPr>
        </p:nvSpPr>
        <p:spPr>
          <a:xfrm>
            <a:off x="630936" y="457200"/>
            <a:ext cx="5465064" cy="19293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solidFill>
                  <a:srgbClr val="36824B"/>
                </a:solidFill>
              </a:rPr>
              <a:t>No. of Bird Observations by State</a:t>
            </a:r>
            <a:endParaRPr>
              <a:solidFill>
                <a:srgbClr val="36824B"/>
              </a:solidFill>
            </a:endParaRPr>
          </a:p>
        </p:txBody>
      </p:sp>
      <p:sp>
        <p:nvSpPr>
          <p:cNvPr id="228" name="Google Shape;228;g273b7c7aecf_15_96"/>
          <p:cNvSpPr txBox="1"/>
          <p:nvPr>
            <p:ph idx="1" type="body"/>
          </p:nvPr>
        </p:nvSpPr>
        <p:spPr>
          <a:xfrm>
            <a:off x="5876543" y="457200"/>
            <a:ext cx="5672327" cy="1929384"/>
          </a:xfrm>
          <a:prstGeom prst="rect">
            <a:avLst/>
          </a:prstGeom>
          <a:noFill/>
          <a:ln>
            <a:noFill/>
          </a:ln>
        </p:spPr>
        <p:txBody>
          <a:bodyPr anchorCtr="0" anchor="ctr" bIns="45700" lIns="91425" spcFirstLastPara="1" rIns="91425" wrap="square" tIns="45700">
            <a:normAutofit lnSpcReduction="20000"/>
          </a:bodyPr>
          <a:lstStyle/>
          <a:p>
            <a:pPr indent="-352167" lvl="0" marL="457200" rtl="0" algn="l">
              <a:lnSpc>
                <a:spcPct val="90000"/>
              </a:lnSpc>
              <a:spcBef>
                <a:spcPts val="1000"/>
              </a:spcBef>
              <a:spcAft>
                <a:spcPts val="0"/>
              </a:spcAft>
              <a:buClr>
                <a:schemeClr val="dk1"/>
              </a:buClr>
              <a:buSzPts val="1946"/>
              <a:buChar char="•"/>
            </a:pPr>
            <a:r>
              <a:rPr b="0" i="0" lang="en-US" sz="2200">
                <a:latin typeface="Arial"/>
                <a:ea typeface="Arial"/>
                <a:cs typeface="Arial"/>
                <a:sym typeface="Arial"/>
              </a:rPr>
              <a:t>The state with the highest number of bird observations is Queensland, 19.1%, which approximately 500 observations.</a:t>
            </a:r>
            <a:endParaRPr/>
          </a:p>
          <a:p>
            <a:pPr indent="-352167" lvl="0" marL="457200" rtl="0" algn="l">
              <a:lnSpc>
                <a:spcPct val="90000"/>
              </a:lnSpc>
              <a:spcBef>
                <a:spcPts val="1000"/>
              </a:spcBef>
              <a:spcAft>
                <a:spcPts val="0"/>
              </a:spcAft>
              <a:buClr>
                <a:schemeClr val="dk1"/>
              </a:buClr>
              <a:buSzPts val="1946"/>
              <a:buChar char="•"/>
            </a:pPr>
            <a:r>
              <a:rPr b="0" i="0" lang="en-US" sz="2200">
                <a:latin typeface="Arial"/>
                <a:ea typeface="Arial"/>
                <a:cs typeface="Arial"/>
                <a:sym typeface="Arial"/>
              </a:rPr>
              <a:t>The state with the fewest bird observations is </a:t>
            </a:r>
            <a:r>
              <a:rPr lang="en-US" sz="2200">
                <a:latin typeface="Arial"/>
                <a:ea typeface="Arial"/>
                <a:cs typeface="Arial"/>
                <a:sym typeface="Arial"/>
              </a:rPr>
              <a:t>ACT, 6.2% and TAS 7.1%, which is </a:t>
            </a:r>
            <a:r>
              <a:rPr b="0" i="0" lang="en-US" sz="2200">
                <a:latin typeface="Arial"/>
                <a:ea typeface="Arial"/>
                <a:cs typeface="Arial"/>
                <a:sym typeface="Arial"/>
              </a:rPr>
              <a:t>approximately 163 and 186 observations.</a:t>
            </a:r>
            <a:endParaRPr/>
          </a:p>
        </p:txBody>
      </p:sp>
      <p:pic>
        <p:nvPicPr>
          <p:cNvPr descr="A pie chart with numbers and text&#10;&#10;Description automatically generated" id="229" name="Google Shape;229;g273b7c7aecf_15_96"/>
          <p:cNvPicPr preferRelativeResize="0"/>
          <p:nvPr/>
        </p:nvPicPr>
        <p:blipFill rotWithShape="1">
          <a:blip r:embed="rId3">
            <a:alphaModFix/>
          </a:blip>
          <a:srcRect b="0" l="0" r="0" t="0"/>
          <a:stretch/>
        </p:blipFill>
        <p:spPr>
          <a:xfrm>
            <a:off x="630925" y="1929402"/>
            <a:ext cx="5107360" cy="4928601"/>
          </a:xfrm>
          <a:prstGeom prst="rect">
            <a:avLst/>
          </a:prstGeom>
          <a:noFill/>
          <a:ln>
            <a:noFill/>
          </a:ln>
        </p:spPr>
      </p:pic>
      <p:pic>
        <p:nvPicPr>
          <p:cNvPr descr="A screenshot of a computer code&#10;&#10;Description automatically generated" id="230" name="Google Shape;230;g273b7c7aecf_15_96"/>
          <p:cNvPicPr preferRelativeResize="0"/>
          <p:nvPr/>
        </p:nvPicPr>
        <p:blipFill rotWithShape="1">
          <a:blip r:embed="rId4">
            <a:alphaModFix/>
          </a:blip>
          <a:srcRect b="0" l="0" r="0" t="0"/>
          <a:stretch/>
        </p:blipFill>
        <p:spPr>
          <a:xfrm>
            <a:off x="6254496" y="2925707"/>
            <a:ext cx="5468112" cy="2966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73b7c7aecf_3_10"/>
          <p:cNvSpPr txBox="1"/>
          <p:nvPr>
            <p:ph type="title"/>
          </p:nvPr>
        </p:nvSpPr>
        <p:spPr>
          <a:xfrm>
            <a:off x="722625" y="2495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dk2"/>
                </a:solidFill>
              </a:rPr>
              <a:t>eBird Context Dashboard</a:t>
            </a:r>
            <a:endParaRPr sz="3600">
              <a:solidFill>
                <a:schemeClr val="dk2"/>
              </a:solidFill>
              <a:highlight>
                <a:schemeClr val="lt1"/>
              </a:highlight>
              <a:latin typeface="Proxima Nova Semibold"/>
              <a:ea typeface="Proxima Nova Semibold"/>
              <a:cs typeface="Proxima Nova Semibold"/>
              <a:sym typeface="Proxima Nova Semibold"/>
            </a:endParaRPr>
          </a:p>
        </p:txBody>
      </p:sp>
      <p:sp>
        <p:nvSpPr>
          <p:cNvPr id="236" name="Google Shape;236;g273b7c7aecf_3_10"/>
          <p:cNvSpPr txBox="1"/>
          <p:nvPr>
            <p:ph idx="1" type="body"/>
          </p:nvPr>
        </p:nvSpPr>
        <p:spPr>
          <a:xfrm>
            <a:off x="722625" y="1394700"/>
            <a:ext cx="6113700" cy="4351200"/>
          </a:xfrm>
          <a:prstGeom prst="rect">
            <a:avLst/>
          </a:prstGeom>
        </p:spPr>
        <p:txBody>
          <a:bodyPr anchorCtr="0" anchor="t" bIns="45700" lIns="91425" spcFirstLastPara="1" rIns="91425" wrap="square" tIns="45700">
            <a:normAutofit/>
          </a:bodyPr>
          <a:lstStyle/>
          <a:p>
            <a:pPr indent="0" lvl="0" marL="0" rtl="0" algn="l">
              <a:lnSpc>
                <a:spcPct val="95000"/>
              </a:lnSpc>
              <a:spcBef>
                <a:spcPts val="1200"/>
              </a:spcBef>
              <a:spcAft>
                <a:spcPts val="0"/>
              </a:spcAft>
              <a:buClr>
                <a:schemeClr val="dk1"/>
              </a:buClr>
              <a:buSzPts val="275"/>
              <a:buFont typeface="Arial"/>
              <a:buNone/>
            </a:pPr>
            <a:r>
              <a:rPr lang="en-US" sz="1714"/>
              <a:t>Objective</a:t>
            </a:r>
            <a:endParaRPr sz="1714"/>
          </a:p>
          <a:p>
            <a:pPr indent="0" lvl="0" marL="0" rtl="0" algn="l">
              <a:lnSpc>
                <a:spcPct val="95000"/>
              </a:lnSpc>
              <a:spcBef>
                <a:spcPts val="1200"/>
              </a:spcBef>
              <a:spcAft>
                <a:spcPts val="0"/>
              </a:spcAft>
              <a:buClr>
                <a:schemeClr val="dk1"/>
              </a:buClr>
              <a:buSzPts val="275"/>
              <a:buFont typeface="Arial"/>
              <a:buNone/>
            </a:pPr>
            <a:r>
              <a:rPr lang="en-US" sz="1714"/>
              <a:t>The eBird Context Dashboard provides an interactive platform for exploring bird observation data, allowing users to visualize and analyze bird species, observer activities, and observation locations across different regions.</a:t>
            </a:r>
            <a:endParaRPr sz="1714"/>
          </a:p>
          <a:p>
            <a:pPr indent="0" lvl="0" marL="0" rtl="0" algn="l">
              <a:lnSpc>
                <a:spcPct val="95000"/>
              </a:lnSpc>
              <a:spcBef>
                <a:spcPts val="1200"/>
              </a:spcBef>
              <a:spcAft>
                <a:spcPts val="0"/>
              </a:spcAft>
              <a:buClr>
                <a:schemeClr val="dk1"/>
              </a:buClr>
              <a:buSzPts val="275"/>
              <a:buFont typeface="Arial"/>
              <a:buNone/>
            </a:pPr>
            <a:r>
              <a:rPr lang="en-US" sz="1714"/>
              <a:t>Components and Functionality</a:t>
            </a:r>
            <a:endParaRPr sz="1714"/>
          </a:p>
          <a:p>
            <a:pPr indent="0" lvl="0" marL="457200" rtl="0" algn="l">
              <a:lnSpc>
                <a:spcPct val="95000"/>
              </a:lnSpc>
              <a:spcBef>
                <a:spcPts val="1200"/>
              </a:spcBef>
              <a:spcAft>
                <a:spcPts val="0"/>
              </a:spcAft>
              <a:buSzPts val="275"/>
              <a:buNone/>
            </a:pPr>
            <a:r>
              <a:rPr b="1" lang="en-US" sz="1714"/>
              <a:t>User Interface:</a:t>
            </a:r>
            <a:endParaRPr b="1" sz="1714"/>
          </a:p>
          <a:p>
            <a:pPr indent="-337465" lvl="1" marL="914400" rtl="0" algn="l">
              <a:lnSpc>
                <a:spcPct val="95000"/>
              </a:lnSpc>
              <a:spcBef>
                <a:spcPts val="1200"/>
              </a:spcBef>
              <a:spcAft>
                <a:spcPts val="0"/>
              </a:spcAft>
              <a:buSzPts val="1714"/>
              <a:buChar char="○"/>
            </a:pPr>
            <a:r>
              <a:rPr b="1" lang="en-US" sz="1714"/>
              <a:t>Dropdown Menu:</a:t>
            </a:r>
            <a:r>
              <a:rPr lang="en-US" sz="1714"/>
              <a:t> Users can select a state to view specific bird observation data.</a:t>
            </a:r>
            <a:endParaRPr sz="1714"/>
          </a:p>
          <a:p>
            <a:pPr indent="-337465" lvl="1" marL="914400" rtl="0" algn="l">
              <a:lnSpc>
                <a:spcPct val="95000"/>
              </a:lnSpc>
              <a:spcBef>
                <a:spcPts val="0"/>
              </a:spcBef>
              <a:spcAft>
                <a:spcPts val="0"/>
              </a:spcAft>
              <a:buSzPts val="1714"/>
              <a:buChar char="○"/>
            </a:pPr>
            <a:r>
              <a:rPr b="1" lang="en-US" sz="1714"/>
              <a:t>Cards and Containers:</a:t>
            </a:r>
            <a:r>
              <a:rPr lang="en-US" sz="1714"/>
              <a:t> Information is neatly organized into cards and containers, displaying species identified.</a:t>
            </a:r>
            <a:endParaRPr sz="600"/>
          </a:p>
        </p:txBody>
      </p:sp>
      <p:pic>
        <p:nvPicPr>
          <p:cNvPr id="237" name="Google Shape;237;g273b7c7aecf_3_10"/>
          <p:cNvPicPr preferRelativeResize="0"/>
          <p:nvPr/>
        </p:nvPicPr>
        <p:blipFill>
          <a:blip r:embed="rId3">
            <a:alphaModFix/>
          </a:blip>
          <a:stretch>
            <a:fillRect/>
          </a:stretch>
        </p:blipFill>
        <p:spPr>
          <a:xfrm>
            <a:off x="6951900" y="638700"/>
            <a:ext cx="4770950" cy="60124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73b7c7aecf_3_16"/>
          <p:cNvSpPr txBox="1"/>
          <p:nvPr>
            <p:ph idx="1" type="body"/>
          </p:nvPr>
        </p:nvSpPr>
        <p:spPr>
          <a:xfrm>
            <a:off x="395475" y="862875"/>
            <a:ext cx="3939900" cy="5438700"/>
          </a:xfrm>
          <a:prstGeom prst="rect">
            <a:avLst/>
          </a:prstGeom>
        </p:spPr>
        <p:txBody>
          <a:bodyPr anchorCtr="0" anchor="t" bIns="45700" lIns="91425" spcFirstLastPara="1" rIns="91425" wrap="square" tIns="45700">
            <a:normAutofit fontScale="25000" lnSpcReduction="20000"/>
          </a:bodyPr>
          <a:lstStyle/>
          <a:p>
            <a:pPr indent="0" lvl="0" marL="0" rtl="0" algn="l">
              <a:lnSpc>
                <a:spcPct val="115000"/>
              </a:lnSpc>
              <a:spcBef>
                <a:spcPts val="1200"/>
              </a:spcBef>
              <a:spcAft>
                <a:spcPts val="0"/>
              </a:spcAft>
              <a:buNone/>
            </a:pPr>
            <a:r>
              <a:rPr b="1" lang="en-US" sz="5291"/>
              <a:t>Visualizations:</a:t>
            </a:r>
            <a:endParaRPr b="1" sz="5257"/>
          </a:p>
          <a:p>
            <a:pPr indent="-305715" lvl="1" marL="914400" rtl="0" algn="l">
              <a:lnSpc>
                <a:spcPct val="115000"/>
              </a:lnSpc>
              <a:spcBef>
                <a:spcPts val="1200"/>
              </a:spcBef>
              <a:spcAft>
                <a:spcPts val="0"/>
              </a:spcAft>
              <a:buSzPct val="100000"/>
              <a:buChar char="○"/>
            </a:pPr>
            <a:r>
              <a:rPr lang="en-US" sz="4857"/>
              <a:t>Pie Chart: Displays the top 10 bird species observations in the selected state using ECharts.</a:t>
            </a:r>
            <a:endParaRPr sz="4857"/>
          </a:p>
          <a:p>
            <a:pPr indent="-305715" lvl="1" marL="914400" rtl="0" algn="l">
              <a:lnSpc>
                <a:spcPct val="115000"/>
              </a:lnSpc>
              <a:spcBef>
                <a:spcPts val="0"/>
              </a:spcBef>
              <a:spcAft>
                <a:spcPts val="0"/>
              </a:spcAft>
              <a:buSzPct val="100000"/>
              <a:buChar char="○"/>
            </a:pPr>
            <a:r>
              <a:rPr lang="en-US" sz="4857"/>
              <a:t>Bubble Chart: Visualizes species observations with bubbles sized according to the number of observations using Plotly.</a:t>
            </a:r>
            <a:endParaRPr sz="4857"/>
          </a:p>
          <a:p>
            <a:pPr indent="-305715" lvl="1" marL="914400" rtl="0" algn="l">
              <a:lnSpc>
                <a:spcPct val="115000"/>
              </a:lnSpc>
              <a:spcBef>
                <a:spcPts val="0"/>
              </a:spcBef>
              <a:spcAft>
                <a:spcPts val="0"/>
              </a:spcAft>
              <a:buSzPct val="100000"/>
              <a:buChar char="○"/>
            </a:pPr>
            <a:r>
              <a:rPr lang="en-US" sz="4857"/>
              <a:t>Bar Chart: Shows the top 10 observers by the number of observations using Plotly.</a:t>
            </a:r>
            <a:endParaRPr sz="4857"/>
          </a:p>
          <a:p>
            <a:pPr indent="-305715" lvl="1" marL="914400" rtl="0" algn="l">
              <a:lnSpc>
                <a:spcPct val="115000"/>
              </a:lnSpc>
              <a:spcBef>
                <a:spcPts val="0"/>
              </a:spcBef>
              <a:spcAft>
                <a:spcPts val="0"/>
              </a:spcAft>
              <a:buSzPct val="100000"/>
              <a:buChar char="○"/>
            </a:pPr>
            <a:r>
              <a:rPr lang="en-US" sz="4857"/>
              <a:t>Map: Interactive map displaying observation locations with markers using Leaflet.</a:t>
            </a:r>
            <a:endParaRPr sz="4857"/>
          </a:p>
          <a:p>
            <a:pPr indent="0" lvl="0" marL="0" rtl="0" algn="l">
              <a:lnSpc>
                <a:spcPct val="115000"/>
              </a:lnSpc>
              <a:spcBef>
                <a:spcPts val="1200"/>
              </a:spcBef>
              <a:spcAft>
                <a:spcPts val="0"/>
              </a:spcAft>
              <a:buNone/>
            </a:pPr>
            <a:r>
              <a:rPr b="1" lang="en-US" sz="5257"/>
              <a:t>Data Handling:</a:t>
            </a:r>
            <a:endParaRPr b="1" sz="5257"/>
          </a:p>
          <a:p>
            <a:pPr indent="-312065" lvl="1" marL="914400" rtl="0" algn="l">
              <a:lnSpc>
                <a:spcPct val="115000"/>
              </a:lnSpc>
              <a:spcBef>
                <a:spcPts val="1200"/>
              </a:spcBef>
              <a:spcAft>
                <a:spcPts val="0"/>
              </a:spcAft>
              <a:buSzPct val="100000"/>
              <a:buChar char="○"/>
            </a:pPr>
            <a:r>
              <a:rPr lang="en-US" sz="5257"/>
              <a:t>CSV Data Fetching: Bird observation data is fetched from a CSV file hosted online.</a:t>
            </a:r>
            <a:endParaRPr sz="5257"/>
          </a:p>
          <a:p>
            <a:pPr indent="-312065" lvl="1" marL="914400" rtl="0" algn="l">
              <a:lnSpc>
                <a:spcPct val="115000"/>
              </a:lnSpc>
              <a:spcBef>
                <a:spcPts val="0"/>
              </a:spcBef>
              <a:spcAft>
                <a:spcPts val="0"/>
              </a:spcAft>
              <a:buSzPct val="100000"/>
              <a:buChar char="○"/>
            </a:pPr>
            <a:r>
              <a:rPr lang="en-US" sz="5257"/>
              <a:t>State Filtering: Users can filter observations by selecting a state, which updates all visualizations and information accordingly.</a:t>
            </a:r>
            <a:endParaRPr sz="5257"/>
          </a:p>
          <a:p>
            <a:pPr indent="-312065" lvl="1" marL="914400" rtl="0" algn="l">
              <a:lnSpc>
                <a:spcPct val="115000"/>
              </a:lnSpc>
              <a:spcBef>
                <a:spcPts val="0"/>
              </a:spcBef>
              <a:spcAft>
                <a:spcPts val="0"/>
              </a:spcAft>
              <a:buSzPct val="100000"/>
              <a:buChar char="○"/>
            </a:pPr>
            <a:r>
              <a:rPr lang="en-US" sz="5257"/>
              <a:t>Top Observers and Species: The dashboard computes the top 10 observers and top 10 bird species based on the filtered data.</a:t>
            </a:r>
            <a:endParaRPr sz="5257"/>
          </a:p>
          <a:p>
            <a:pPr indent="0" lvl="0" marL="0" rtl="0" algn="l">
              <a:lnSpc>
                <a:spcPct val="115000"/>
              </a:lnSpc>
              <a:spcBef>
                <a:spcPts val="1200"/>
              </a:spcBef>
              <a:spcAft>
                <a:spcPts val="0"/>
              </a:spcAft>
              <a:buClr>
                <a:schemeClr val="dk1"/>
              </a:buClr>
              <a:buSzPct val="100000"/>
              <a:buFont typeface="Arial"/>
              <a:buNone/>
            </a:pPr>
            <a:r>
              <a:rPr lang="en-US" sz="1100"/>
              <a:t>o</a:t>
            </a:r>
            <a:endParaRPr sz="1100"/>
          </a:p>
          <a:p>
            <a:pPr indent="0" lvl="0" marL="0" rtl="0" algn="l">
              <a:spcBef>
                <a:spcPts val="1600"/>
              </a:spcBef>
              <a:spcAft>
                <a:spcPts val="0"/>
              </a:spcAft>
              <a:buClr>
                <a:schemeClr val="dk1"/>
              </a:buClr>
              <a:buSzPct val="39285"/>
              <a:buFont typeface="Arial"/>
              <a:buNone/>
            </a:pPr>
            <a:r>
              <a:t/>
            </a:r>
            <a:endParaRPr sz="2800"/>
          </a:p>
          <a:p>
            <a:pPr indent="0" lvl="0" marL="0" rtl="0" algn="l">
              <a:spcBef>
                <a:spcPts val="1600"/>
              </a:spcBef>
              <a:spcAft>
                <a:spcPts val="1600"/>
              </a:spcAft>
              <a:buNone/>
            </a:pPr>
            <a:r>
              <a:t/>
            </a:r>
            <a:endParaRPr/>
          </a:p>
        </p:txBody>
      </p:sp>
      <p:sp>
        <p:nvSpPr>
          <p:cNvPr id="243" name="Google Shape;243;g273b7c7aecf_3_16"/>
          <p:cNvSpPr/>
          <p:nvPr>
            <p:ph idx="2" type="pic"/>
          </p:nvPr>
        </p:nvSpPr>
        <p:spPr>
          <a:xfrm>
            <a:off x="5183188" y="987425"/>
            <a:ext cx="6172200" cy="4873500"/>
          </a:xfrm>
          <a:prstGeom prst="rect">
            <a:avLst/>
          </a:prstGeom>
        </p:spPr>
      </p:sp>
      <p:pic>
        <p:nvPicPr>
          <p:cNvPr id="244" name="Google Shape;244;g273b7c7aecf_3_16"/>
          <p:cNvPicPr preferRelativeResize="0"/>
          <p:nvPr/>
        </p:nvPicPr>
        <p:blipFill rotWithShape="1">
          <a:blip r:embed="rId3">
            <a:alphaModFix/>
          </a:blip>
          <a:srcRect b="0" l="0" r="0" t="0"/>
          <a:stretch/>
        </p:blipFill>
        <p:spPr>
          <a:xfrm>
            <a:off x="4335224" y="566675"/>
            <a:ext cx="7856775" cy="5845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2"/>
          <p:cNvSpPr/>
          <p:nvPr/>
        </p:nvSpPr>
        <p:spPr>
          <a:xfrm>
            <a:off x="20325" y="2746750"/>
            <a:ext cx="12192000" cy="1755600"/>
          </a:xfrm>
          <a:prstGeom prst="rect">
            <a:avLst/>
          </a:prstGeom>
          <a:solidFill>
            <a:srgbClr val="36824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82" name="Google Shape;82;p2"/>
          <p:cNvSpPr txBox="1"/>
          <p:nvPr/>
        </p:nvSpPr>
        <p:spPr>
          <a:xfrm>
            <a:off x="3756725" y="962575"/>
            <a:ext cx="66246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There is a breed of people out there who don’t just sit on a couch all weekend but step outside with a pair of binoculars…and watch birds. Yes, birds. (And yes, the feathered kind.)</a:t>
            </a:r>
            <a:endParaRPr/>
          </a:p>
        </p:txBody>
      </p:sp>
      <p:sp>
        <p:nvSpPr>
          <p:cNvPr id="83" name="Google Shape;83;p2"/>
          <p:cNvSpPr txBox="1"/>
          <p:nvPr/>
        </p:nvSpPr>
        <p:spPr>
          <a:xfrm>
            <a:off x="372475" y="3169425"/>
            <a:ext cx="10920300" cy="861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Proxima Nova Semibold"/>
                <a:ea typeface="Proxima Nova Semibold"/>
                <a:cs typeface="Proxima Nova Semibold"/>
                <a:sym typeface="Proxima Nova Semibold"/>
              </a:rPr>
              <a:t>Birders have been collecting data on bird sightings across the world and for centuries. It can be used to track changes in bird migrations, how they are impacted by climate change, roads and agricultural fields.</a:t>
            </a:r>
            <a:endParaRPr>
              <a:solidFill>
                <a:schemeClr val="lt1"/>
              </a:solidFill>
              <a:latin typeface="Proxima Nova Semibold"/>
              <a:ea typeface="Proxima Nova Semibold"/>
              <a:cs typeface="Proxima Nova Semibold"/>
              <a:sym typeface="Proxima Nova Semibold"/>
            </a:endParaRPr>
          </a:p>
          <a:p>
            <a:pPr indent="0" lvl="0" marL="0" marR="0" rtl="0" algn="r">
              <a:spcBef>
                <a:spcPts val="0"/>
              </a:spcBef>
              <a:spcAft>
                <a:spcPts val="0"/>
              </a:spcAft>
              <a:buNone/>
            </a:pPr>
            <a:r>
              <a:t/>
            </a:r>
            <a:endParaRPr>
              <a:solidFill>
                <a:schemeClr val="lt1"/>
              </a:solidFill>
              <a:latin typeface="Proxima Nova Semibold"/>
              <a:ea typeface="Proxima Nova Semibold"/>
              <a:cs typeface="Proxima Nova Semibold"/>
              <a:sym typeface="Proxima Nova Semibold"/>
            </a:endParaRPr>
          </a:p>
        </p:txBody>
      </p:sp>
      <p:grpSp>
        <p:nvGrpSpPr>
          <p:cNvPr id="84" name="Google Shape;84;p2"/>
          <p:cNvGrpSpPr/>
          <p:nvPr/>
        </p:nvGrpSpPr>
        <p:grpSpPr>
          <a:xfrm>
            <a:off x="725213" y="4681090"/>
            <a:ext cx="9400785" cy="1488030"/>
            <a:chOff x="420413" y="4586497"/>
            <a:chExt cx="9400785" cy="1488030"/>
          </a:xfrm>
        </p:grpSpPr>
        <p:pic>
          <p:nvPicPr>
            <p:cNvPr descr="Birding Tools and Apps – Black Hills Audubon Society" id="85" name="Google Shape;85;p2"/>
            <p:cNvPicPr preferRelativeResize="0"/>
            <p:nvPr/>
          </p:nvPicPr>
          <p:blipFill rotWithShape="1">
            <a:blip r:embed="rId3">
              <a:alphaModFix/>
            </a:blip>
            <a:srcRect b="0" l="0" r="0" t="0"/>
            <a:stretch/>
          </p:blipFill>
          <p:spPr>
            <a:xfrm>
              <a:off x="7678793" y="4586497"/>
              <a:ext cx="2142405" cy="1488030"/>
            </a:xfrm>
            <a:prstGeom prst="rect">
              <a:avLst/>
            </a:prstGeom>
            <a:noFill/>
            <a:ln>
              <a:noFill/>
            </a:ln>
          </p:spPr>
        </p:pic>
        <p:sp>
          <p:nvSpPr>
            <p:cNvPr id="86" name="Google Shape;86;p2"/>
            <p:cNvSpPr txBox="1"/>
            <p:nvPr/>
          </p:nvSpPr>
          <p:spPr>
            <a:xfrm>
              <a:off x="420413" y="4803678"/>
              <a:ext cx="7041931" cy="120032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Calibri"/>
                  <a:ea typeface="Calibri"/>
                  <a:cs typeface="Calibri"/>
                  <a:sym typeface="Calibri"/>
                </a:rPr>
                <a:t>An enterprising group of scientists at the Cornell Lab of Ornithology started a citizen science project called </a:t>
              </a:r>
              <a:r>
                <a:rPr lang="en-US" sz="1800">
                  <a:solidFill>
                    <a:srgbClr val="36824B"/>
                  </a:solidFill>
                  <a:latin typeface="Calibri"/>
                  <a:ea typeface="Calibri"/>
                  <a:cs typeface="Calibri"/>
                  <a:sym typeface="Calibri"/>
                </a:rPr>
                <a:t>eBird</a:t>
              </a:r>
              <a:r>
                <a:rPr lang="en-US" sz="1800">
                  <a:solidFill>
                    <a:schemeClr val="dk1"/>
                  </a:solidFill>
                  <a:latin typeface="Calibri"/>
                  <a:ea typeface="Calibri"/>
                  <a:cs typeface="Calibri"/>
                  <a:sym typeface="Calibri"/>
                </a:rPr>
                <a:t> and they have been collecting birding data. This data that can drive our understanding of the avian world. </a:t>
              </a:r>
              <a:endParaRPr/>
            </a:p>
          </p:txBody>
        </p:sp>
      </p:grpSp>
      <p:pic>
        <p:nvPicPr>
          <p:cNvPr id="87" name="Google Shape;87;p2"/>
          <p:cNvPicPr preferRelativeResize="0"/>
          <p:nvPr/>
        </p:nvPicPr>
        <p:blipFill rotWithShape="1">
          <a:blip r:embed="rId4">
            <a:alphaModFix/>
          </a:blip>
          <a:srcRect b="0" l="0" r="0" t="0"/>
          <a:stretch/>
        </p:blipFill>
        <p:spPr>
          <a:xfrm>
            <a:off x="514289" y="255734"/>
            <a:ext cx="3100552" cy="2325414"/>
          </a:xfrm>
          <a:prstGeom prst="rect">
            <a:avLst/>
          </a:prstGeom>
          <a:noFill/>
          <a:ln>
            <a:noFill/>
          </a:ln>
        </p:spPr>
      </p:pic>
      <p:sp>
        <p:nvSpPr>
          <p:cNvPr id="88" name="Google Shape;88;p2"/>
          <p:cNvSpPr txBox="1"/>
          <p:nvPr/>
        </p:nvSpPr>
        <p:spPr>
          <a:xfrm>
            <a:off x="8326375" y="3818225"/>
            <a:ext cx="30000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800">
                <a:solidFill>
                  <a:schemeClr val="dk1"/>
                </a:solidFill>
                <a:highlight>
                  <a:schemeClr val="lt1"/>
                </a:highlight>
                <a:latin typeface="Proxima Nova Semibold"/>
                <a:ea typeface="Proxima Nova Semibold"/>
                <a:cs typeface="Proxima Nova Semibold"/>
                <a:sym typeface="Proxima Nova Semibold"/>
              </a:rPr>
              <a:t>This data is priceless. </a:t>
            </a:r>
            <a:endParaRPr>
              <a:solidFill>
                <a:schemeClr val="dk1"/>
              </a:solidFill>
              <a:highlight>
                <a:schemeClr val="lt1"/>
              </a:highlight>
              <a:latin typeface="Proxima Nova Semibold"/>
              <a:ea typeface="Proxima Nova Semibold"/>
              <a:cs typeface="Proxima Nova Semibold"/>
              <a:sym typeface="Proxima Nova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273b7c7aecf_3_21"/>
          <p:cNvSpPr txBox="1"/>
          <p:nvPr>
            <p:ph type="title"/>
          </p:nvPr>
        </p:nvSpPr>
        <p:spPr>
          <a:xfrm>
            <a:off x="364300" y="457200"/>
            <a:ext cx="4407600" cy="5403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sz="3700" u="sng">
                <a:solidFill>
                  <a:srgbClr val="36824B"/>
                </a:solidFill>
                <a:hlinkClick r:id="rId3">
                  <a:extLst>
                    <a:ext uri="{A12FA001-AC4F-418D-AE19-62706E023703}">
                      <ahyp:hlinkClr val="tx"/>
                    </a:ext>
                  </a:extLst>
                </a:hlinkClick>
              </a:rPr>
              <a:t>View eBird Dashboard</a:t>
            </a:r>
            <a:endParaRPr sz="4800">
              <a:solidFill>
                <a:srgbClr val="36824B"/>
              </a:solidFill>
            </a:endParaRPr>
          </a:p>
        </p:txBody>
      </p:sp>
      <p:sp>
        <p:nvSpPr>
          <p:cNvPr id="250" name="Google Shape;250;g273b7c7aecf_3_21"/>
          <p:cNvSpPr txBox="1"/>
          <p:nvPr>
            <p:ph idx="1" type="body"/>
          </p:nvPr>
        </p:nvSpPr>
        <p:spPr>
          <a:xfrm>
            <a:off x="364475" y="1103975"/>
            <a:ext cx="4407600" cy="4764900"/>
          </a:xfrm>
          <a:prstGeom prst="rect">
            <a:avLst/>
          </a:prstGeom>
        </p:spPr>
        <p:txBody>
          <a:bodyPr anchorCtr="0" anchor="t" bIns="45700" lIns="91425" spcFirstLastPara="1" rIns="91425" wrap="square" tIns="45700">
            <a:noAutofit/>
          </a:bodyPr>
          <a:lstStyle/>
          <a:p>
            <a:pPr indent="0" lvl="0" marL="0" rtl="0" algn="l">
              <a:lnSpc>
                <a:spcPct val="95000"/>
              </a:lnSpc>
              <a:spcBef>
                <a:spcPts val="1200"/>
              </a:spcBef>
              <a:spcAft>
                <a:spcPts val="0"/>
              </a:spcAft>
              <a:buClr>
                <a:schemeClr val="dk1"/>
              </a:buClr>
              <a:buSzPts val="275"/>
              <a:buFont typeface="Arial"/>
              <a:buNone/>
            </a:pPr>
            <a:r>
              <a:rPr b="1" lang="en-US" sz="1114"/>
              <a:t>Technical Implementation:</a:t>
            </a:r>
            <a:endParaRPr b="1" sz="1114"/>
          </a:p>
          <a:p>
            <a:pPr indent="-293015" lvl="0" marL="457200" rtl="0" algn="l">
              <a:lnSpc>
                <a:spcPct val="95000"/>
              </a:lnSpc>
              <a:spcBef>
                <a:spcPts val="1200"/>
              </a:spcBef>
              <a:spcAft>
                <a:spcPts val="0"/>
              </a:spcAft>
              <a:buSzPts val="1014"/>
              <a:buChar char="●"/>
            </a:pPr>
            <a:r>
              <a:rPr lang="en-US" sz="1014"/>
              <a:t>HTML and CSS: Provides the structure and styling for the dashboard.</a:t>
            </a:r>
            <a:endParaRPr sz="1014"/>
          </a:p>
          <a:p>
            <a:pPr indent="-293015" lvl="0" marL="457200" rtl="0" algn="l">
              <a:lnSpc>
                <a:spcPct val="95000"/>
              </a:lnSpc>
              <a:spcBef>
                <a:spcPts val="0"/>
              </a:spcBef>
              <a:spcAft>
                <a:spcPts val="0"/>
              </a:spcAft>
              <a:buSzPts val="1014"/>
              <a:buChar char="●"/>
            </a:pPr>
            <a:r>
              <a:rPr lang="en-US" sz="1014"/>
              <a:t>JavaScript: Handles data fetching, processing, and visualization updates.</a:t>
            </a:r>
            <a:endParaRPr sz="1014"/>
          </a:p>
          <a:p>
            <a:pPr indent="-293015" lvl="0" marL="457200" rtl="0" algn="l">
              <a:lnSpc>
                <a:spcPct val="95000"/>
              </a:lnSpc>
              <a:spcBef>
                <a:spcPts val="0"/>
              </a:spcBef>
              <a:spcAft>
                <a:spcPts val="0"/>
              </a:spcAft>
              <a:buSzPts val="1014"/>
              <a:buChar char="●"/>
            </a:pPr>
            <a:r>
              <a:rPr lang="en-US" sz="1014"/>
              <a:t>Libraries Used:</a:t>
            </a:r>
            <a:endParaRPr sz="1014"/>
          </a:p>
          <a:p>
            <a:pPr indent="-293015" lvl="1" marL="1371600" rtl="0" algn="l">
              <a:lnSpc>
                <a:spcPct val="95000"/>
              </a:lnSpc>
              <a:spcBef>
                <a:spcPts val="0"/>
              </a:spcBef>
              <a:spcAft>
                <a:spcPts val="0"/>
              </a:spcAft>
              <a:buSzPts val="1014"/>
              <a:buChar char="○"/>
            </a:pPr>
            <a:r>
              <a:rPr lang="en-US" sz="1014"/>
              <a:t>D3.js: For data manipulation and CSV parsing.</a:t>
            </a:r>
            <a:endParaRPr sz="1014"/>
          </a:p>
          <a:p>
            <a:pPr indent="-293015" lvl="1" marL="1371600" rtl="0" algn="l">
              <a:lnSpc>
                <a:spcPct val="95000"/>
              </a:lnSpc>
              <a:spcBef>
                <a:spcPts val="0"/>
              </a:spcBef>
              <a:spcAft>
                <a:spcPts val="0"/>
              </a:spcAft>
              <a:buSzPts val="1014"/>
              <a:buChar char="○"/>
            </a:pPr>
            <a:r>
              <a:rPr lang="en-US" sz="1014"/>
              <a:t>Plotly: For creating bar and bubble charts.</a:t>
            </a:r>
            <a:endParaRPr sz="1014"/>
          </a:p>
          <a:p>
            <a:pPr indent="-293015" lvl="1" marL="1371600" rtl="0" algn="l">
              <a:lnSpc>
                <a:spcPct val="95000"/>
              </a:lnSpc>
              <a:spcBef>
                <a:spcPts val="0"/>
              </a:spcBef>
              <a:spcAft>
                <a:spcPts val="0"/>
              </a:spcAft>
              <a:buSzPts val="1014"/>
              <a:buChar char="○"/>
            </a:pPr>
            <a:r>
              <a:rPr lang="en-US" sz="1014"/>
              <a:t>ECharts: For rendering the pie chart.</a:t>
            </a:r>
            <a:endParaRPr sz="1014"/>
          </a:p>
          <a:p>
            <a:pPr indent="-293015" lvl="1" marL="1371600" rtl="0" algn="l">
              <a:lnSpc>
                <a:spcPct val="95000"/>
              </a:lnSpc>
              <a:spcBef>
                <a:spcPts val="0"/>
              </a:spcBef>
              <a:spcAft>
                <a:spcPts val="0"/>
              </a:spcAft>
              <a:buSzPts val="1014"/>
              <a:buChar char="○"/>
            </a:pPr>
            <a:r>
              <a:rPr lang="en-US" sz="1014"/>
              <a:t>Leaflet: For creating the interactive map</a:t>
            </a:r>
            <a:endParaRPr sz="1014"/>
          </a:p>
          <a:p>
            <a:pPr indent="0" lvl="0" marL="0" rtl="0" algn="l">
              <a:lnSpc>
                <a:spcPct val="95000"/>
              </a:lnSpc>
              <a:spcBef>
                <a:spcPts val="1200"/>
              </a:spcBef>
              <a:spcAft>
                <a:spcPts val="0"/>
              </a:spcAft>
              <a:buClr>
                <a:schemeClr val="dk1"/>
              </a:buClr>
              <a:buSzPts val="275"/>
              <a:buFont typeface="Arial"/>
              <a:buNone/>
            </a:pPr>
            <a:r>
              <a:rPr b="1" lang="en-US" sz="1114"/>
              <a:t>Key Features</a:t>
            </a:r>
            <a:endParaRPr b="1" sz="1114"/>
          </a:p>
          <a:p>
            <a:pPr indent="-299365" lvl="0" marL="457200" rtl="0" algn="l">
              <a:lnSpc>
                <a:spcPct val="95000"/>
              </a:lnSpc>
              <a:spcBef>
                <a:spcPts val="1200"/>
              </a:spcBef>
              <a:spcAft>
                <a:spcPts val="0"/>
              </a:spcAft>
              <a:buSzPts val="1114"/>
              <a:buChar char="●"/>
            </a:pPr>
            <a:r>
              <a:rPr lang="en-US" sz="1114"/>
              <a:t>Interactive Selection: Users can dynamically change the state selection, and the dashboard updates all relevant data and visualizations accordingly.</a:t>
            </a:r>
            <a:endParaRPr sz="1114"/>
          </a:p>
          <a:p>
            <a:pPr indent="-299365" lvl="0" marL="457200" rtl="0" algn="l">
              <a:lnSpc>
                <a:spcPct val="95000"/>
              </a:lnSpc>
              <a:spcBef>
                <a:spcPts val="0"/>
              </a:spcBef>
              <a:spcAft>
                <a:spcPts val="0"/>
              </a:spcAft>
              <a:buSzPts val="1114"/>
              <a:buChar char="●"/>
            </a:pPr>
            <a:r>
              <a:rPr lang="en-US" sz="1114"/>
              <a:t>Comprehensive Visualization: Multiple chart types and an interactive map provide a holistic view of bird observation data.</a:t>
            </a:r>
            <a:endParaRPr sz="1114"/>
          </a:p>
          <a:p>
            <a:pPr indent="-299365" lvl="0" marL="457200" rtl="0" algn="l">
              <a:lnSpc>
                <a:spcPct val="95000"/>
              </a:lnSpc>
              <a:spcBef>
                <a:spcPts val="0"/>
              </a:spcBef>
              <a:spcAft>
                <a:spcPts val="0"/>
              </a:spcAft>
              <a:buSzPts val="1114"/>
              <a:buChar char="●"/>
            </a:pPr>
            <a:r>
              <a:rPr lang="en-US" sz="1114"/>
              <a:t>Data-Rich Insights: Detailed information about the top bird species and top observers is readily accessible.</a:t>
            </a:r>
            <a:endParaRPr sz="1614"/>
          </a:p>
          <a:p>
            <a:pPr indent="0" lvl="0" marL="0" rtl="0" algn="l">
              <a:lnSpc>
                <a:spcPct val="95000"/>
              </a:lnSpc>
              <a:spcBef>
                <a:spcPts val="1200"/>
              </a:spcBef>
              <a:spcAft>
                <a:spcPts val="0"/>
              </a:spcAft>
              <a:buClr>
                <a:schemeClr val="dk1"/>
              </a:buClr>
              <a:buSzPts val="275"/>
              <a:buFont typeface="Arial"/>
              <a:buNone/>
            </a:pPr>
            <a:r>
              <a:rPr b="1" lang="en-US" sz="1114"/>
              <a:t>Conclusion</a:t>
            </a:r>
            <a:endParaRPr b="1" sz="1114"/>
          </a:p>
          <a:p>
            <a:pPr indent="0" lvl="0" marL="0" rtl="0" algn="l">
              <a:lnSpc>
                <a:spcPct val="95000"/>
              </a:lnSpc>
              <a:spcBef>
                <a:spcPts val="1200"/>
              </a:spcBef>
              <a:spcAft>
                <a:spcPts val="0"/>
              </a:spcAft>
              <a:buClr>
                <a:schemeClr val="dk1"/>
              </a:buClr>
              <a:buSzPts val="275"/>
              <a:buFont typeface="Arial"/>
              <a:buNone/>
            </a:pPr>
            <a:r>
              <a:rPr lang="en-US" sz="1114"/>
              <a:t>The eBird Context Dashboard serves as an effective tool for bird enthusiasts, researchers, and conservationists to explore and analyze bird observation data interactively. Its user-friendly interface and robust data visualization capabilities provide valuable insights into bird species distributions and observer activities across different regions.</a:t>
            </a:r>
            <a:endParaRPr sz="1114"/>
          </a:p>
          <a:p>
            <a:pPr indent="0" lvl="0" marL="0" rtl="0" algn="l">
              <a:lnSpc>
                <a:spcPct val="70000"/>
              </a:lnSpc>
              <a:spcBef>
                <a:spcPts val="1200"/>
              </a:spcBef>
              <a:spcAft>
                <a:spcPts val="1600"/>
              </a:spcAft>
              <a:buSzPts val="275"/>
              <a:buNone/>
            </a:pPr>
            <a:r>
              <a:t/>
            </a:r>
            <a:endParaRPr sz="700"/>
          </a:p>
        </p:txBody>
      </p:sp>
      <p:sp>
        <p:nvSpPr>
          <p:cNvPr id="251" name="Google Shape;251;g273b7c7aecf_3_21"/>
          <p:cNvSpPr/>
          <p:nvPr>
            <p:ph idx="2" type="pic"/>
          </p:nvPr>
        </p:nvSpPr>
        <p:spPr>
          <a:xfrm>
            <a:off x="5233625" y="3026175"/>
            <a:ext cx="6172200" cy="2987700"/>
          </a:xfrm>
          <a:prstGeom prst="rect">
            <a:avLst/>
          </a:prstGeom>
        </p:spPr>
      </p:sp>
      <p:pic>
        <p:nvPicPr>
          <p:cNvPr id="252" name="Google Shape;252;g273b7c7aecf_3_21"/>
          <p:cNvPicPr preferRelativeResize="0"/>
          <p:nvPr/>
        </p:nvPicPr>
        <p:blipFill>
          <a:blip r:embed="rId4">
            <a:alphaModFix/>
          </a:blip>
          <a:stretch>
            <a:fillRect/>
          </a:stretch>
        </p:blipFill>
        <p:spPr>
          <a:xfrm>
            <a:off x="4953000" y="1208550"/>
            <a:ext cx="7086600" cy="4978024"/>
          </a:xfrm>
          <a:prstGeom prst="rect">
            <a:avLst/>
          </a:prstGeom>
          <a:noFill/>
          <a:ln cap="flat" cmpd="sng" w="19050">
            <a:solidFill>
              <a:schemeClr val="dk2"/>
            </a:solidFill>
            <a:prstDash val="solid"/>
            <a:round/>
            <a:headEnd len="sm" w="sm" type="none"/>
            <a:tailEnd len="sm" w="sm" type="none"/>
          </a:ln>
        </p:spPr>
      </p:pic>
      <p:pic>
        <p:nvPicPr>
          <p:cNvPr id="253" name="Google Shape;253;g273b7c7aecf_3_21"/>
          <p:cNvPicPr preferRelativeResize="0"/>
          <p:nvPr/>
        </p:nvPicPr>
        <p:blipFill>
          <a:blip r:embed="rId5">
            <a:alphaModFix/>
          </a:blip>
          <a:stretch>
            <a:fillRect/>
          </a:stretch>
        </p:blipFill>
        <p:spPr>
          <a:xfrm>
            <a:off x="4924288" y="190775"/>
            <a:ext cx="7115313" cy="91319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73b7c7aecf_12_47"/>
          <p:cNvSpPr/>
          <p:nvPr/>
        </p:nvSpPr>
        <p:spPr>
          <a:xfrm>
            <a:off x="12650" y="1716975"/>
            <a:ext cx="12179400" cy="5236200"/>
          </a:xfrm>
          <a:prstGeom prst="rect">
            <a:avLst/>
          </a:prstGeom>
          <a:solidFill>
            <a:srgbClr val="36824B"/>
          </a:solidFill>
          <a:ln cap="flat" cmpd="sng" w="9525">
            <a:solidFill>
              <a:srgbClr val="3682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59" name="Google Shape;259;g273b7c7aecf_12_47"/>
          <p:cNvSpPr txBox="1"/>
          <p:nvPr>
            <p:ph type="title"/>
          </p:nvPr>
        </p:nvSpPr>
        <p:spPr>
          <a:xfrm>
            <a:off x="364863" y="3017375"/>
            <a:ext cx="3932100" cy="1600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1" lang="en-US" sz="4800">
                <a:solidFill>
                  <a:schemeClr val="lt1"/>
                </a:solidFill>
              </a:rPr>
              <a:t>Thanks.</a:t>
            </a:r>
            <a:r>
              <a:rPr lang="en-US">
                <a:solidFill>
                  <a:schemeClr val="lt1"/>
                </a:solidFill>
              </a:rPr>
              <a:t> </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273b7c7aecf_12_0"/>
          <p:cNvSpPr/>
          <p:nvPr/>
        </p:nvSpPr>
        <p:spPr>
          <a:xfrm>
            <a:off x="898925" y="366700"/>
            <a:ext cx="9906000" cy="562500"/>
          </a:xfrm>
          <a:prstGeom prst="rect">
            <a:avLst/>
          </a:prstGeom>
          <a:solidFill>
            <a:schemeClr val="lt1"/>
          </a:solidFill>
          <a:ln cap="flat" cmpd="sng" w="19050">
            <a:solidFill>
              <a:srgbClr val="3682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dk1"/>
                </a:solidFill>
                <a:latin typeface="Proxima Nova"/>
                <a:ea typeface="Proxima Nova"/>
                <a:cs typeface="Proxima Nova"/>
                <a:sym typeface="Proxima Nova"/>
              </a:rPr>
              <a:t>Our original research questions:</a:t>
            </a:r>
            <a:endParaRPr sz="1300">
              <a:solidFill>
                <a:schemeClr val="dk1"/>
              </a:solidFill>
              <a:latin typeface="Proxima Nova"/>
              <a:ea typeface="Proxima Nova"/>
              <a:cs typeface="Proxima Nova"/>
              <a:sym typeface="Proxima Nova"/>
            </a:endParaRPr>
          </a:p>
          <a:p>
            <a:pPr indent="0" lvl="0" marL="0" marR="0" rtl="0" algn="ctr">
              <a:spcBef>
                <a:spcPts val="0"/>
              </a:spcBef>
              <a:spcAft>
                <a:spcPts val="0"/>
              </a:spcAft>
              <a:buNone/>
            </a:pPr>
            <a:r>
              <a:rPr lang="en-US" sz="1300">
                <a:solidFill>
                  <a:schemeClr val="dk1"/>
                </a:solidFill>
                <a:latin typeface="Proxima Nova"/>
                <a:ea typeface="Proxima Nova"/>
                <a:cs typeface="Proxima Nova"/>
                <a:sym typeface="Proxima Nova"/>
              </a:rPr>
              <a:t>Migratory bird species arrival in Australia over time &amp; possible trends </a:t>
            </a:r>
            <a:endParaRPr sz="1300">
              <a:solidFill>
                <a:schemeClr val="dk1"/>
              </a:solidFill>
              <a:latin typeface="Proxima Nova"/>
              <a:ea typeface="Proxima Nova"/>
              <a:cs typeface="Proxima Nova"/>
              <a:sym typeface="Proxima Nova"/>
            </a:endParaRPr>
          </a:p>
        </p:txBody>
      </p:sp>
      <p:pic>
        <p:nvPicPr>
          <p:cNvPr descr="Explore Hotspots EBird, 55% OFF | tclnigerialtd.com" id="94" name="Google Shape;94;g273b7c7aecf_12_0"/>
          <p:cNvPicPr preferRelativeResize="0"/>
          <p:nvPr/>
        </p:nvPicPr>
        <p:blipFill rotWithShape="1">
          <a:blip r:embed="rId3">
            <a:alphaModFix/>
          </a:blip>
          <a:srcRect b="0" l="0" r="0" t="0"/>
          <a:stretch/>
        </p:blipFill>
        <p:spPr>
          <a:xfrm>
            <a:off x="4973888" y="995175"/>
            <a:ext cx="1756073" cy="922200"/>
          </a:xfrm>
          <a:prstGeom prst="rect">
            <a:avLst/>
          </a:prstGeom>
          <a:noFill/>
          <a:ln>
            <a:noFill/>
          </a:ln>
        </p:spPr>
      </p:pic>
      <p:sp>
        <p:nvSpPr>
          <p:cNvPr id="95" name="Google Shape;95;g273b7c7aecf_12_0"/>
          <p:cNvSpPr/>
          <p:nvPr/>
        </p:nvSpPr>
        <p:spPr>
          <a:xfrm>
            <a:off x="898925" y="1826911"/>
            <a:ext cx="3342300" cy="1048500"/>
          </a:xfrm>
          <a:prstGeom prst="rect">
            <a:avLst/>
          </a:prstGeom>
          <a:solidFill>
            <a:schemeClr val="lt1"/>
          </a:solidFill>
          <a:ln cap="flat" cmpd="sng" w="57150">
            <a:solidFill>
              <a:srgbClr val="3682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300">
                <a:solidFill>
                  <a:schemeClr val="dk1"/>
                </a:solidFill>
                <a:latin typeface="Proxima Nova"/>
                <a:ea typeface="Proxima Nova"/>
                <a:cs typeface="Proxima Nova"/>
                <a:sym typeface="Proxima Nova"/>
              </a:rPr>
              <a:t>Flat file for download </a:t>
            </a:r>
            <a:endParaRPr sz="900">
              <a:latin typeface="Proxima Nova"/>
              <a:ea typeface="Proxima Nova"/>
              <a:cs typeface="Proxima Nova"/>
              <a:sym typeface="Proxima Nova"/>
            </a:endParaRPr>
          </a:p>
          <a:p>
            <a:pPr indent="0" lvl="0" marL="0" marR="0" rtl="0" algn="l">
              <a:spcBef>
                <a:spcPts val="0"/>
              </a:spcBef>
              <a:spcAft>
                <a:spcPts val="0"/>
              </a:spcAft>
              <a:buNone/>
            </a:pPr>
            <a:r>
              <a:rPr lang="en-US" sz="1300">
                <a:solidFill>
                  <a:schemeClr val="dk1"/>
                </a:solidFill>
                <a:latin typeface="Proxima Nova"/>
                <a:ea typeface="Proxima Nova"/>
                <a:cs typeface="Proxima Nova"/>
                <a:sym typeface="Proxima Nova"/>
              </a:rPr>
              <a:t>~30 GB!</a:t>
            </a:r>
            <a:endParaRPr sz="900">
              <a:latin typeface="Proxima Nova"/>
              <a:ea typeface="Proxima Nova"/>
              <a:cs typeface="Proxima Nova"/>
              <a:sym typeface="Proxima Nova"/>
            </a:endParaRPr>
          </a:p>
          <a:p>
            <a:pPr indent="0" lvl="0" marL="0" marR="0" rtl="0" algn="l">
              <a:spcBef>
                <a:spcPts val="0"/>
              </a:spcBef>
              <a:spcAft>
                <a:spcPts val="0"/>
              </a:spcAft>
              <a:buNone/>
            </a:pPr>
            <a:r>
              <a:rPr lang="en-US" sz="1300">
                <a:solidFill>
                  <a:schemeClr val="dk1"/>
                </a:solidFill>
                <a:latin typeface="Proxima Nova"/>
                <a:ea typeface="Proxima Nova"/>
                <a:cs typeface="Proxima Nova"/>
                <a:sym typeface="Proxima Nova"/>
              </a:rPr>
              <a:t>need to write to them to get access and it takes some time </a:t>
            </a:r>
            <a:endParaRPr sz="900">
              <a:latin typeface="Proxima Nova"/>
              <a:ea typeface="Proxima Nova"/>
              <a:cs typeface="Proxima Nova"/>
              <a:sym typeface="Proxima Nova"/>
            </a:endParaRPr>
          </a:p>
        </p:txBody>
      </p:sp>
      <p:sp>
        <p:nvSpPr>
          <p:cNvPr id="96" name="Google Shape;96;g273b7c7aecf_12_0"/>
          <p:cNvSpPr/>
          <p:nvPr/>
        </p:nvSpPr>
        <p:spPr>
          <a:xfrm>
            <a:off x="7408450" y="1809738"/>
            <a:ext cx="3102600" cy="1048500"/>
          </a:xfrm>
          <a:prstGeom prst="rect">
            <a:avLst/>
          </a:prstGeom>
          <a:solidFill>
            <a:srgbClr val="36824B"/>
          </a:solidFill>
          <a:ln cap="flat" cmpd="sng" w="57150">
            <a:solidFill>
              <a:srgbClr val="3682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solidFill>
                  <a:schemeClr val="lt1"/>
                </a:solidFill>
                <a:latin typeface="Proxima Nova Semibold"/>
                <a:ea typeface="Proxima Nova Semibold"/>
                <a:cs typeface="Proxima Nova Semibold"/>
                <a:sym typeface="Proxima Nova Semibold"/>
              </a:rPr>
              <a:t>API with limitations</a:t>
            </a:r>
            <a:endParaRPr sz="1000">
              <a:solidFill>
                <a:schemeClr val="lt1"/>
              </a:solidFill>
              <a:latin typeface="Proxima Nova Semibold"/>
              <a:ea typeface="Proxima Nova Semibold"/>
              <a:cs typeface="Proxima Nova Semibold"/>
              <a:sym typeface="Proxima Nova Semibold"/>
            </a:endParaRPr>
          </a:p>
          <a:p>
            <a:pPr indent="0" lvl="0" marL="0" marR="0" rtl="0" algn="l">
              <a:spcBef>
                <a:spcPts val="0"/>
              </a:spcBef>
              <a:spcAft>
                <a:spcPts val="0"/>
              </a:spcAft>
              <a:buNone/>
            </a:pPr>
            <a:r>
              <a:rPr lang="en-US" sz="1100">
                <a:solidFill>
                  <a:schemeClr val="lt1"/>
                </a:solidFill>
                <a:latin typeface="Proxima Nova Semibold"/>
                <a:ea typeface="Proxima Nova Semibold"/>
                <a:cs typeface="Proxima Nova Semibold"/>
                <a:sym typeface="Proxima Nova Semibold"/>
              </a:rPr>
              <a:t>- recent observations: 30 days limit! </a:t>
            </a:r>
            <a:endParaRPr sz="700">
              <a:solidFill>
                <a:schemeClr val="lt1"/>
              </a:solidFill>
              <a:latin typeface="Proxima Nova Semibold"/>
              <a:ea typeface="Proxima Nova Semibold"/>
              <a:cs typeface="Proxima Nova Semibold"/>
              <a:sym typeface="Proxima Nova Semibold"/>
            </a:endParaRPr>
          </a:p>
          <a:p>
            <a:pPr indent="0" lvl="0" marL="0" marR="0" rtl="0" algn="l">
              <a:spcBef>
                <a:spcPts val="0"/>
              </a:spcBef>
              <a:spcAft>
                <a:spcPts val="0"/>
              </a:spcAft>
              <a:buNone/>
            </a:pPr>
            <a:r>
              <a:rPr lang="en-US" sz="1100">
                <a:solidFill>
                  <a:schemeClr val="lt1"/>
                </a:solidFill>
                <a:latin typeface="Proxima Nova Semibold"/>
                <a:ea typeface="Proxima Nova Semibold"/>
                <a:cs typeface="Proxima Nova Semibold"/>
                <a:sym typeface="Proxima Nova Semibold"/>
              </a:rPr>
              <a:t>- historic data available but not enough filters</a:t>
            </a:r>
            <a:endParaRPr sz="1100">
              <a:solidFill>
                <a:schemeClr val="lt1"/>
              </a:solidFill>
              <a:latin typeface="Proxima Nova Semibold"/>
              <a:ea typeface="Proxima Nova Semibold"/>
              <a:cs typeface="Proxima Nova Semibold"/>
              <a:sym typeface="Proxima Nova Semibold"/>
            </a:endParaRPr>
          </a:p>
          <a:p>
            <a:pPr indent="0" lvl="0" marL="0" marR="0" rtl="0" algn="l">
              <a:spcBef>
                <a:spcPts val="0"/>
              </a:spcBef>
              <a:spcAft>
                <a:spcPts val="0"/>
              </a:spcAft>
              <a:buNone/>
            </a:pPr>
            <a:r>
              <a:rPr lang="en-US" sz="1100">
                <a:solidFill>
                  <a:schemeClr val="lt1"/>
                </a:solidFill>
                <a:latin typeface="Proxima Nova Semibold"/>
                <a:ea typeface="Proxima Nova Semibold"/>
                <a:cs typeface="Proxima Nova Semibold"/>
                <a:sym typeface="Proxima Nova Semibold"/>
              </a:rPr>
              <a:t>-readily available </a:t>
            </a:r>
            <a:endParaRPr sz="1100">
              <a:solidFill>
                <a:schemeClr val="lt1"/>
              </a:solidFill>
              <a:latin typeface="Proxima Nova Semibold"/>
              <a:ea typeface="Proxima Nova Semibold"/>
              <a:cs typeface="Proxima Nova Semibold"/>
              <a:sym typeface="Proxima Nova Semibold"/>
            </a:endParaRPr>
          </a:p>
        </p:txBody>
      </p:sp>
      <p:sp>
        <p:nvSpPr>
          <p:cNvPr id="97" name="Google Shape;97;g273b7c7aecf_12_0"/>
          <p:cNvSpPr/>
          <p:nvPr/>
        </p:nvSpPr>
        <p:spPr>
          <a:xfrm>
            <a:off x="898925" y="3165025"/>
            <a:ext cx="9906000" cy="3612000"/>
          </a:xfrm>
          <a:prstGeom prst="rect">
            <a:avLst/>
          </a:prstGeom>
          <a:solidFill>
            <a:schemeClr val="lt1"/>
          </a:solidFill>
          <a:ln cap="flat" cmpd="sng" w="57150">
            <a:solidFill>
              <a:srgbClr val="36824B"/>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b="1" lang="en-US" sz="1800">
                <a:solidFill>
                  <a:srgbClr val="1F2328"/>
                </a:solidFill>
                <a:highlight>
                  <a:srgbClr val="FFFFFF"/>
                </a:highlight>
                <a:latin typeface="Proxima Nova"/>
                <a:ea typeface="Proxima Nova"/>
                <a:cs typeface="Proxima Nova"/>
                <a:sym typeface="Proxima Nova"/>
              </a:rPr>
              <a:t>Our use case:</a:t>
            </a:r>
            <a:endParaRPr b="1" sz="1800">
              <a:solidFill>
                <a:srgbClr val="1F2328"/>
              </a:solidFill>
              <a:highlight>
                <a:srgbClr val="FFFFFF"/>
              </a:highlight>
              <a:latin typeface="Proxima Nova"/>
              <a:ea typeface="Proxima Nova"/>
              <a:cs typeface="Proxima Nova"/>
              <a:sym typeface="Proxima Nova"/>
            </a:endParaRPr>
          </a:p>
          <a:p>
            <a:pPr indent="0" lvl="0" marL="0" rtl="0" algn="l">
              <a:lnSpc>
                <a:spcPct val="100000"/>
              </a:lnSpc>
              <a:spcBef>
                <a:spcPts val="1200"/>
              </a:spcBef>
              <a:spcAft>
                <a:spcPts val="0"/>
              </a:spcAft>
              <a:buNone/>
            </a:pPr>
            <a:r>
              <a:rPr lang="en-US" sz="1100">
                <a:solidFill>
                  <a:srgbClr val="1F2328"/>
                </a:solidFill>
                <a:highlight>
                  <a:srgbClr val="FFFFFF"/>
                </a:highlight>
              </a:rPr>
              <a:t>In the past 30 days: </a:t>
            </a:r>
            <a:endParaRPr sz="1100">
              <a:solidFill>
                <a:srgbClr val="1F2328"/>
              </a:solidFill>
              <a:highlight>
                <a:srgbClr val="FFFFFF"/>
              </a:highlight>
              <a:latin typeface="Proxima Nova Semibold"/>
              <a:ea typeface="Proxima Nova Semibold"/>
              <a:cs typeface="Proxima Nova Semibold"/>
              <a:sym typeface="Proxima Nova Semibold"/>
            </a:endParaRPr>
          </a:p>
          <a:p>
            <a:pPr indent="-298450" lvl="0" marL="457200" rtl="0" algn="l">
              <a:lnSpc>
                <a:spcPct val="150000"/>
              </a:lnSpc>
              <a:spcBef>
                <a:spcPts val="1200"/>
              </a:spcBef>
              <a:spcAft>
                <a:spcPts val="0"/>
              </a:spcAft>
              <a:buClr>
                <a:srgbClr val="1F2328"/>
              </a:buClr>
              <a:buSzPts val="1100"/>
              <a:buAutoNum type="arabicPeriod"/>
            </a:pPr>
            <a:r>
              <a:rPr lang="en-US" sz="1100">
                <a:solidFill>
                  <a:srgbClr val="1F2328"/>
                </a:solidFill>
                <a:highlight>
                  <a:srgbClr val="FFFFFF"/>
                </a:highlight>
              </a:rPr>
              <a:t>How many species were observed, and how many individual observations were made; </a:t>
            </a:r>
            <a:r>
              <a:rPr lang="en-US" sz="1100">
                <a:solidFill>
                  <a:srgbClr val="1F2328"/>
                </a:solidFill>
                <a:highlight>
                  <a:srgbClr val="FFFFFF"/>
                </a:highlight>
              </a:rPr>
              <a:t>for Australia and for each state</a:t>
            </a:r>
            <a:endParaRPr sz="1100">
              <a:solidFill>
                <a:srgbClr val="1F2328"/>
              </a:solidFill>
              <a:highlight>
                <a:srgbClr val="FFFFFF"/>
              </a:highlight>
            </a:endParaRPr>
          </a:p>
          <a:p>
            <a:pPr indent="-298450" lvl="0" marL="457200" rtl="0" algn="l">
              <a:lnSpc>
                <a:spcPct val="150000"/>
              </a:lnSpc>
              <a:spcBef>
                <a:spcPts val="0"/>
              </a:spcBef>
              <a:spcAft>
                <a:spcPts val="0"/>
              </a:spcAft>
              <a:buClr>
                <a:srgbClr val="1F2328"/>
              </a:buClr>
              <a:buSzPts val="1100"/>
              <a:buAutoNum type="arabicPeriod"/>
            </a:pPr>
            <a:r>
              <a:rPr lang="en-US" sz="1100">
                <a:solidFill>
                  <a:srgbClr val="1F2328"/>
                </a:solidFill>
                <a:highlight>
                  <a:srgbClr val="FFFFFF"/>
                </a:highlight>
              </a:rPr>
              <a:t>Which species were observed and where? </a:t>
            </a:r>
            <a:endParaRPr sz="1100">
              <a:solidFill>
                <a:srgbClr val="1F2328"/>
              </a:solidFill>
              <a:highlight>
                <a:srgbClr val="FFFFFF"/>
              </a:highlight>
            </a:endParaRPr>
          </a:p>
          <a:p>
            <a:pPr indent="-298450" lvl="0" marL="457200" rtl="0" algn="l">
              <a:lnSpc>
                <a:spcPct val="150000"/>
              </a:lnSpc>
              <a:spcBef>
                <a:spcPts val="0"/>
              </a:spcBef>
              <a:spcAft>
                <a:spcPts val="0"/>
              </a:spcAft>
              <a:buClr>
                <a:srgbClr val="1F2328"/>
              </a:buClr>
              <a:buSzPts val="1100"/>
              <a:buAutoNum type="arabicPeriod"/>
            </a:pPr>
            <a:r>
              <a:rPr lang="en-US" sz="1100">
                <a:solidFill>
                  <a:srgbClr val="1F2328"/>
                </a:solidFill>
                <a:highlight>
                  <a:srgbClr val="FFFFFF"/>
                </a:highlight>
              </a:rPr>
              <a:t>Which birding spots had max species diversity? </a:t>
            </a:r>
            <a:endParaRPr sz="1100">
              <a:solidFill>
                <a:srgbClr val="1F2328"/>
              </a:solidFill>
              <a:highlight>
                <a:srgbClr val="FFFFFF"/>
              </a:highlight>
            </a:endParaRPr>
          </a:p>
          <a:p>
            <a:pPr indent="-298450" lvl="0" marL="457200" rtl="0" algn="l">
              <a:lnSpc>
                <a:spcPct val="150000"/>
              </a:lnSpc>
              <a:spcBef>
                <a:spcPts val="0"/>
              </a:spcBef>
              <a:spcAft>
                <a:spcPts val="0"/>
              </a:spcAft>
              <a:buClr>
                <a:srgbClr val="1F2328"/>
              </a:buClr>
              <a:buSzPts val="1100"/>
              <a:buAutoNum type="arabicPeriod"/>
            </a:pPr>
            <a:r>
              <a:rPr lang="en-US" sz="1100">
                <a:solidFill>
                  <a:srgbClr val="1F2328"/>
                </a:solidFill>
                <a:highlight>
                  <a:srgbClr val="FFFFFF"/>
                </a:highlight>
              </a:rPr>
              <a:t>Which were the 10 most commonly observed species, Australia-wide and state-wise</a:t>
            </a:r>
            <a:endParaRPr sz="1100">
              <a:solidFill>
                <a:srgbClr val="1F2328"/>
              </a:solidFill>
              <a:highlight>
                <a:srgbClr val="FFFFFF"/>
              </a:highlight>
            </a:endParaRPr>
          </a:p>
          <a:p>
            <a:pPr indent="-298450" lvl="0" marL="457200" rtl="0" algn="l">
              <a:lnSpc>
                <a:spcPct val="150000"/>
              </a:lnSpc>
              <a:spcBef>
                <a:spcPts val="0"/>
              </a:spcBef>
              <a:spcAft>
                <a:spcPts val="0"/>
              </a:spcAft>
              <a:buClr>
                <a:srgbClr val="1F2328"/>
              </a:buClr>
              <a:buSzPts val="1100"/>
              <a:buAutoNum type="arabicPeriod"/>
            </a:pPr>
            <a:r>
              <a:rPr lang="en-US" sz="1100">
                <a:solidFill>
                  <a:srgbClr val="1F2328"/>
                </a:solidFill>
                <a:highlight>
                  <a:srgbClr val="FFFFFF"/>
                </a:highlight>
              </a:rPr>
              <a:t>Which species were least common? </a:t>
            </a:r>
            <a:endParaRPr sz="1100">
              <a:solidFill>
                <a:srgbClr val="1F2328"/>
              </a:solidFill>
              <a:highlight>
                <a:srgbClr val="FFFFFF"/>
              </a:highlight>
            </a:endParaRPr>
          </a:p>
          <a:p>
            <a:pPr indent="-298450" lvl="0" marL="457200" rtl="0" algn="l">
              <a:lnSpc>
                <a:spcPct val="150000"/>
              </a:lnSpc>
              <a:spcBef>
                <a:spcPts val="0"/>
              </a:spcBef>
              <a:spcAft>
                <a:spcPts val="0"/>
              </a:spcAft>
              <a:buClr>
                <a:srgbClr val="1F2328"/>
              </a:buClr>
              <a:buSzPts val="1100"/>
              <a:buAutoNum type="arabicPeriod"/>
            </a:pPr>
            <a:r>
              <a:rPr lang="en-US" sz="1100">
                <a:solidFill>
                  <a:srgbClr val="1F2328"/>
                </a:solidFill>
                <a:highlight>
                  <a:srgbClr val="FFFFFF"/>
                </a:highlight>
              </a:rPr>
              <a:t>Which birding spots had max observations, Australia-wide and state-wise</a:t>
            </a:r>
            <a:endParaRPr sz="1100">
              <a:solidFill>
                <a:srgbClr val="1F2328"/>
              </a:solidFill>
              <a:highlight>
                <a:srgbClr val="FFFFFF"/>
              </a:highlight>
            </a:endParaRPr>
          </a:p>
          <a:p>
            <a:pPr indent="-298450" lvl="0" marL="457200" rtl="0" algn="l">
              <a:lnSpc>
                <a:spcPct val="150000"/>
              </a:lnSpc>
              <a:spcBef>
                <a:spcPts val="0"/>
              </a:spcBef>
              <a:spcAft>
                <a:spcPts val="0"/>
              </a:spcAft>
              <a:buClr>
                <a:srgbClr val="1F2328"/>
              </a:buClr>
              <a:buSzPts val="1100"/>
              <a:buAutoNum type="arabicPeriod"/>
            </a:pPr>
            <a:r>
              <a:rPr lang="en-US" sz="1100">
                <a:solidFill>
                  <a:srgbClr val="1F2328"/>
                </a:solidFill>
                <a:highlight>
                  <a:srgbClr val="FFFFFF"/>
                </a:highlight>
              </a:rPr>
              <a:t>State-wise what are the “notable” observations of birds?</a:t>
            </a:r>
            <a:endParaRPr sz="1100">
              <a:solidFill>
                <a:srgbClr val="1F2328"/>
              </a:solidFill>
              <a:highlight>
                <a:srgbClr val="FFFFFF"/>
              </a:highlight>
            </a:endParaRPr>
          </a:p>
          <a:p>
            <a:pPr indent="-298450" lvl="0" marL="457200" rtl="0" algn="l">
              <a:lnSpc>
                <a:spcPct val="150000"/>
              </a:lnSpc>
              <a:spcBef>
                <a:spcPts val="0"/>
              </a:spcBef>
              <a:spcAft>
                <a:spcPts val="0"/>
              </a:spcAft>
              <a:buClr>
                <a:srgbClr val="1F2328"/>
              </a:buClr>
              <a:buSzPts val="1100"/>
              <a:buAutoNum type="arabicPeriod"/>
            </a:pPr>
            <a:r>
              <a:rPr lang="en-US" sz="1100">
                <a:solidFill>
                  <a:srgbClr val="1F2328"/>
                </a:solidFill>
                <a:highlight>
                  <a:srgbClr val="FFFFFF"/>
                </a:highlight>
              </a:rPr>
              <a:t>Who were the top 10 observers per number of observations in each state?</a:t>
            </a:r>
            <a:endParaRPr sz="1700">
              <a:solidFill>
                <a:schemeClr val="dk1"/>
              </a:solidFill>
              <a:latin typeface="Proxima Nova"/>
              <a:ea typeface="Proxima Nova"/>
              <a:cs typeface="Proxima Nova"/>
              <a:sym typeface="Proxima Nova"/>
            </a:endParaRPr>
          </a:p>
        </p:txBody>
      </p:sp>
      <p:cxnSp>
        <p:nvCxnSpPr>
          <p:cNvPr id="98" name="Google Shape;98;g273b7c7aecf_12_0"/>
          <p:cNvCxnSpPr/>
          <p:nvPr/>
        </p:nvCxnSpPr>
        <p:spPr>
          <a:xfrm flipH="1">
            <a:off x="4507375" y="2157175"/>
            <a:ext cx="695100" cy="370800"/>
          </a:xfrm>
          <a:prstGeom prst="straightConnector1">
            <a:avLst/>
          </a:prstGeom>
          <a:noFill/>
          <a:ln cap="flat" cmpd="sng" w="28575">
            <a:solidFill>
              <a:srgbClr val="36824B"/>
            </a:solidFill>
            <a:prstDash val="solid"/>
            <a:round/>
            <a:headEnd len="med" w="med" type="none"/>
            <a:tailEnd len="med" w="med" type="triangle"/>
          </a:ln>
        </p:spPr>
      </p:cxnSp>
      <p:cxnSp>
        <p:nvCxnSpPr>
          <p:cNvPr id="99" name="Google Shape;99;g273b7c7aecf_12_0"/>
          <p:cNvCxnSpPr/>
          <p:nvPr/>
        </p:nvCxnSpPr>
        <p:spPr>
          <a:xfrm>
            <a:off x="6511525" y="2203525"/>
            <a:ext cx="637200" cy="312900"/>
          </a:xfrm>
          <a:prstGeom prst="straightConnector1">
            <a:avLst/>
          </a:prstGeom>
          <a:noFill/>
          <a:ln cap="flat" cmpd="sng" w="28575">
            <a:solidFill>
              <a:srgbClr val="36824B"/>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273b7c7aecf_12_19"/>
          <p:cNvSpPr/>
          <p:nvPr/>
        </p:nvSpPr>
        <p:spPr>
          <a:xfrm>
            <a:off x="4414347" y="434427"/>
            <a:ext cx="3174000" cy="438000"/>
          </a:xfrm>
          <a:prstGeom prst="rect">
            <a:avLst/>
          </a:prstGeom>
          <a:solidFill>
            <a:srgbClr val="36824B"/>
          </a:solidFill>
          <a:ln cap="flat" cmpd="sng" w="57150">
            <a:solidFill>
              <a:srgbClr val="3682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eBird API</a:t>
            </a:r>
            <a:endParaRPr/>
          </a:p>
        </p:txBody>
      </p:sp>
      <p:cxnSp>
        <p:nvCxnSpPr>
          <p:cNvPr id="105" name="Google Shape;105;g273b7c7aecf_12_19"/>
          <p:cNvCxnSpPr/>
          <p:nvPr/>
        </p:nvCxnSpPr>
        <p:spPr>
          <a:xfrm>
            <a:off x="6001409" y="922282"/>
            <a:ext cx="0" cy="346800"/>
          </a:xfrm>
          <a:prstGeom prst="straightConnector1">
            <a:avLst/>
          </a:prstGeom>
          <a:noFill/>
          <a:ln cap="flat" cmpd="sng" w="38100">
            <a:solidFill>
              <a:srgbClr val="36824B"/>
            </a:solidFill>
            <a:prstDash val="solid"/>
            <a:miter lim="800000"/>
            <a:headEnd len="sm" w="sm" type="none"/>
            <a:tailEnd len="med" w="med" type="triangle"/>
          </a:ln>
        </p:spPr>
      </p:cxnSp>
      <p:sp>
        <p:nvSpPr>
          <p:cNvPr id="106" name="Google Shape;106;g273b7c7aecf_12_19"/>
          <p:cNvSpPr/>
          <p:nvPr/>
        </p:nvSpPr>
        <p:spPr>
          <a:xfrm>
            <a:off x="4414347" y="1269123"/>
            <a:ext cx="3174000" cy="680400"/>
          </a:xfrm>
          <a:prstGeom prst="rect">
            <a:avLst/>
          </a:prstGeom>
          <a:solidFill>
            <a:schemeClr val="lt1"/>
          </a:solidFill>
          <a:ln cap="flat" cmpd="sng" w="57150">
            <a:solidFill>
              <a:srgbClr val="3682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Cleaned location names, used google api </a:t>
            </a:r>
            <a:endParaRPr/>
          </a:p>
        </p:txBody>
      </p:sp>
      <p:sp>
        <p:nvSpPr>
          <p:cNvPr id="107" name="Google Shape;107;g273b7c7aecf_12_19"/>
          <p:cNvSpPr/>
          <p:nvPr/>
        </p:nvSpPr>
        <p:spPr>
          <a:xfrm>
            <a:off x="268015" y="2848300"/>
            <a:ext cx="2979600" cy="1366200"/>
          </a:xfrm>
          <a:prstGeom prst="rect">
            <a:avLst/>
          </a:prstGeom>
          <a:solidFill>
            <a:schemeClr val="lt1"/>
          </a:solidFill>
          <a:ln cap="flat" cmpd="sng" w="57150">
            <a:solidFill>
              <a:srgbClr val="3682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Create an ERD,</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Create tables in PostgreSQL,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Import it &amp; query</a:t>
            </a:r>
            <a:endParaRPr/>
          </a:p>
        </p:txBody>
      </p:sp>
      <p:sp>
        <p:nvSpPr>
          <p:cNvPr id="108" name="Google Shape;108;g273b7c7aecf_12_19"/>
          <p:cNvSpPr/>
          <p:nvPr/>
        </p:nvSpPr>
        <p:spPr>
          <a:xfrm>
            <a:off x="4414347" y="2871949"/>
            <a:ext cx="2979600" cy="1366200"/>
          </a:xfrm>
          <a:prstGeom prst="rect">
            <a:avLst/>
          </a:prstGeom>
          <a:solidFill>
            <a:schemeClr val="lt1"/>
          </a:solidFill>
          <a:ln cap="flat" cmpd="sng" w="57150">
            <a:solidFill>
              <a:srgbClr val="3682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Create static visualisations in python</a:t>
            </a:r>
            <a:endParaRPr/>
          </a:p>
        </p:txBody>
      </p:sp>
      <p:sp>
        <p:nvSpPr>
          <p:cNvPr id="109" name="Google Shape;109;g273b7c7aecf_12_19"/>
          <p:cNvSpPr/>
          <p:nvPr/>
        </p:nvSpPr>
        <p:spPr>
          <a:xfrm>
            <a:off x="8245368" y="2871949"/>
            <a:ext cx="2979600" cy="1366200"/>
          </a:xfrm>
          <a:prstGeom prst="rect">
            <a:avLst/>
          </a:prstGeom>
          <a:solidFill>
            <a:schemeClr val="lt1"/>
          </a:solidFill>
          <a:ln cap="flat" cmpd="sng" w="57150">
            <a:solidFill>
              <a:srgbClr val="3682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Create an interactive dashboard in js </a:t>
            </a:r>
            <a:endParaRPr/>
          </a:p>
        </p:txBody>
      </p:sp>
      <p:sp>
        <p:nvSpPr>
          <p:cNvPr id="110" name="Google Shape;110;g273b7c7aecf_12_19"/>
          <p:cNvSpPr/>
          <p:nvPr/>
        </p:nvSpPr>
        <p:spPr>
          <a:xfrm>
            <a:off x="210090" y="4400391"/>
            <a:ext cx="11104200" cy="530700"/>
          </a:xfrm>
          <a:prstGeom prst="rect">
            <a:avLst/>
          </a:prstGeom>
          <a:solidFill>
            <a:srgbClr val="36824B"/>
          </a:solidFill>
          <a:ln cap="flat" cmpd="sng" w="57150">
            <a:solidFill>
              <a:srgbClr val="3682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New modules used: Echart in JavaScript, Bokeh &amp; Holoviews in Python</a:t>
            </a:r>
            <a:endParaRPr b="1" sz="1800">
              <a:solidFill>
                <a:schemeClr val="lt1"/>
              </a:solidFill>
              <a:latin typeface="Calibri"/>
              <a:ea typeface="Calibri"/>
              <a:cs typeface="Calibri"/>
              <a:sym typeface="Calibri"/>
            </a:endParaRPr>
          </a:p>
        </p:txBody>
      </p:sp>
      <p:cxnSp>
        <p:nvCxnSpPr>
          <p:cNvPr id="111" name="Google Shape;111;g273b7c7aecf_12_19"/>
          <p:cNvCxnSpPr/>
          <p:nvPr/>
        </p:nvCxnSpPr>
        <p:spPr>
          <a:xfrm>
            <a:off x="6001409" y="2501458"/>
            <a:ext cx="0" cy="346800"/>
          </a:xfrm>
          <a:prstGeom prst="straightConnector1">
            <a:avLst/>
          </a:prstGeom>
          <a:noFill/>
          <a:ln cap="flat" cmpd="sng" w="38100">
            <a:solidFill>
              <a:srgbClr val="36824B"/>
            </a:solidFill>
            <a:prstDash val="solid"/>
            <a:miter lim="800000"/>
            <a:headEnd len="sm" w="sm" type="none"/>
            <a:tailEnd len="med" w="med" type="triangle"/>
          </a:ln>
        </p:spPr>
      </p:cxnSp>
      <p:cxnSp>
        <p:nvCxnSpPr>
          <p:cNvPr id="112" name="Google Shape;112;g273b7c7aecf_12_19"/>
          <p:cNvCxnSpPr/>
          <p:nvPr/>
        </p:nvCxnSpPr>
        <p:spPr>
          <a:xfrm>
            <a:off x="9735208" y="2501458"/>
            <a:ext cx="0" cy="346800"/>
          </a:xfrm>
          <a:prstGeom prst="straightConnector1">
            <a:avLst/>
          </a:prstGeom>
          <a:noFill/>
          <a:ln cap="flat" cmpd="sng" w="38100">
            <a:solidFill>
              <a:srgbClr val="36824B"/>
            </a:solidFill>
            <a:prstDash val="solid"/>
            <a:miter lim="800000"/>
            <a:headEnd len="sm" w="sm" type="none"/>
            <a:tailEnd len="med" w="med" type="triangle"/>
          </a:ln>
        </p:spPr>
      </p:cxnSp>
      <p:cxnSp>
        <p:nvCxnSpPr>
          <p:cNvPr id="113" name="Google Shape;113;g273b7c7aecf_12_19"/>
          <p:cNvCxnSpPr/>
          <p:nvPr/>
        </p:nvCxnSpPr>
        <p:spPr>
          <a:xfrm>
            <a:off x="1665892" y="2477808"/>
            <a:ext cx="0" cy="346800"/>
          </a:xfrm>
          <a:prstGeom prst="straightConnector1">
            <a:avLst/>
          </a:prstGeom>
          <a:noFill/>
          <a:ln cap="flat" cmpd="sng" w="38100">
            <a:solidFill>
              <a:srgbClr val="36824B"/>
            </a:solidFill>
            <a:prstDash val="solid"/>
            <a:miter lim="800000"/>
            <a:headEnd len="sm" w="sm" type="none"/>
            <a:tailEnd len="med" w="med" type="triangle"/>
          </a:ln>
        </p:spPr>
      </p:cxnSp>
      <p:cxnSp>
        <p:nvCxnSpPr>
          <p:cNvPr id="114" name="Google Shape;114;g273b7c7aecf_12_19"/>
          <p:cNvCxnSpPr/>
          <p:nvPr/>
        </p:nvCxnSpPr>
        <p:spPr>
          <a:xfrm>
            <a:off x="1665892" y="2477808"/>
            <a:ext cx="8069400" cy="23700"/>
          </a:xfrm>
          <a:prstGeom prst="straightConnector1">
            <a:avLst/>
          </a:prstGeom>
          <a:noFill/>
          <a:ln cap="flat" cmpd="sng" w="28575">
            <a:solidFill>
              <a:srgbClr val="36824B"/>
            </a:solidFill>
            <a:prstDash val="solid"/>
            <a:miter lim="800000"/>
            <a:headEnd len="sm" w="sm" type="none"/>
            <a:tailEnd len="sm" w="sm" type="none"/>
          </a:ln>
        </p:spPr>
      </p:cxnSp>
      <p:cxnSp>
        <p:nvCxnSpPr>
          <p:cNvPr id="115" name="Google Shape;115;g273b7c7aecf_12_19"/>
          <p:cNvCxnSpPr>
            <a:stCxn id="106" idx="2"/>
          </p:cNvCxnSpPr>
          <p:nvPr/>
        </p:nvCxnSpPr>
        <p:spPr>
          <a:xfrm>
            <a:off x="6001347" y="1949523"/>
            <a:ext cx="0" cy="528000"/>
          </a:xfrm>
          <a:prstGeom prst="straightConnector1">
            <a:avLst/>
          </a:prstGeom>
          <a:noFill/>
          <a:ln cap="flat" cmpd="sng" w="38100">
            <a:solidFill>
              <a:srgbClr val="36824B"/>
            </a:solidFill>
            <a:prstDash val="solid"/>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73b7c7aecf_12_9"/>
          <p:cNvSpPr txBox="1"/>
          <p:nvPr>
            <p:ph type="title"/>
          </p:nvPr>
        </p:nvSpPr>
        <p:spPr>
          <a:xfrm>
            <a:off x="607050" y="416500"/>
            <a:ext cx="54831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Sourcing the data</a:t>
            </a:r>
            <a:endParaRPr/>
          </a:p>
        </p:txBody>
      </p:sp>
      <p:sp>
        <p:nvSpPr>
          <p:cNvPr id="121" name="Google Shape;121;g273b7c7aecf_12_9"/>
          <p:cNvSpPr txBox="1"/>
          <p:nvPr>
            <p:ph idx="1" type="body"/>
          </p:nvPr>
        </p:nvSpPr>
        <p:spPr>
          <a:xfrm>
            <a:off x="607050" y="1906750"/>
            <a:ext cx="4121700" cy="4228500"/>
          </a:xfrm>
          <a:prstGeom prst="rect">
            <a:avLst/>
          </a:prstGeom>
        </p:spPr>
        <p:txBody>
          <a:bodyPr anchorCtr="0" anchor="t" bIns="91425" lIns="91425" spcFirstLastPara="1" rIns="91875" wrap="square" tIns="91425">
            <a:normAutofit lnSpcReduction="10000"/>
          </a:bodyPr>
          <a:lstStyle/>
          <a:p>
            <a:pPr indent="0" lvl="0" marL="0" rtl="0" algn="just">
              <a:spcBef>
                <a:spcPts val="1000"/>
              </a:spcBef>
              <a:spcAft>
                <a:spcPts val="0"/>
              </a:spcAft>
              <a:buNone/>
            </a:pPr>
            <a:r>
              <a:rPr lang="en-US" sz="1400"/>
              <a:t>The eBird API call provided all details for each observation such as the bird name, location, observer name, and co-ordinates of the sighting of each bird etc </a:t>
            </a:r>
            <a:endParaRPr sz="1400"/>
          </a:p>
          <a:p>
            <a:pPr indent="0" lvl="0" marL="0" rtl="0" algn="just">
              <a:spcBef>
                <a:spcPts val="1600"/>
              </a:spcBef>
              <a:spcAft>
                <a:spcPts val="0"/>
              </a:spcAft>
              <a:buNone/>
            </a:pPr>
            <a:r>
              <a:t/>
            </a:r>
            <a:endParaRPr sz="1400"/>
          </a:p>
          <a:p>
            <a:pPr indent="0" lvl="0" marL="0" rtl="0" algn="just">
              <a:spcBef>
                <a:spcPts val="1600"/>
              </a:spcBef>
              <a:spcAft>
                <a:spcPts val="0"/>
              </a:spcAft>
              <a:buNone/>
            </a:pPr>
            <a:r>
              <a:rPr lang="en-US" sz="1400" u="sng"/>
              <a:t>Limitations:</a:t>
            </a:r>
            <a:endParaRPr sz="1400" u="sng"/>
          </a:p>
          <a:p>
            <a:pPr indent="-317500" lvl="0" marL="457200" rtl="0" algn="just">
              <a:spcBef>
                <a:spcPts val="1600"/>
              </a:spcBef>
              <a:spcAft>
                <a:spcPts val="0"/>
              </a:spcAft>
              <a:buSzPts val="1400"/>
              <a:buChar char="●"/>
            </a:pPr>
            <a:r>
              <a:rPr lang="en-US" sz="1400"/>
              <a:t>As the dataset only contained 30 days worth of data we could not analyse any historical observations to make further analysis of seasonal trends </a:t>
            </a:r>
            <a:endParaRPr sz="1400"/>
          </a:p>
          <a:p>
            <a:pPr indent="0" lvl="0" marL="457200" rtl="0" algn="just">
              <a:spcBef>
                <a:spcPts val="1600"/>
              </a:spcBef>
              <a:spcAft>
                <a:spcPts val="0"/>
              </a:spcAft>
              <a:buNone/>
            </a:pPr>
            <a:r>
              <a:t/>
            </a:r>
            <a:endParaRPr sz="1400"/>
          </a:p>
          <a:p>
            <a:pPr indent="-317500" lvl="0" marL="457200" rtl="0" algn="just">
              <a:spcBef>
                <a:spcPts val="1600"/>
              </a:spcBef>
              <a:spcAft>
                <a:spcPts val="0"/>
              </a:spcAft>
              <a:buSzPts val="1400"/>
              <a:buChar char="●"/>
            </a:pPr>
            <a:r>
              <a:rPr lang="en-US" sz="1400"/>
              <a:t>Relies on multi user input which impacts the accuracy of location names </a:t>
            </a:r>
            <a:endParaRPr sz="14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pic>
        <p:nvPicPr>
          <p:cNvPr id="122" name="Google Shape;122;g273b7c7aecf_12_9"/>
          <p:cNvPicPr preferRelativeResize="0"/>
          <p:nvPr/>
        </p:nvPicPr>
        <p:blipFill>
          <a:blip r:embed="rId3">
            <a:alphaModFix/>
          </a:blip>
          <a:stretch>
            <a:fillRect/>
          </a:stretch>
        </p:blipFill>
        <p:spPr>
          <a:xfrm>
            <a:off x="5112375" y="2494925"/>
            <a:ext cx="4226900" cy="4025626"/>
          </a:xfrm>
          <a:prstGeom prst="rect">
            <a:avLst/>
          </a:prstGeom>
          <a:noFill/>
          <a:ln cap="flat" cmpd="sng" w="9525">
            <a:solidFill>
              <a:srgbClr val="38761D"/>
            </a:solidFill>
            <a:prstDash val="solid"/>
            <a:round/>
            <a:headEnd len="sm" w="sm" type="none"/>
            <a:tailEnd len="sm" w="sm" type="none"/>
          </a:ln>
        </p:spPr>
      </p:pic>
      <p:sp>
        <p:nvSpPr>
          <p:cNvPr id="123" name="Google Shape;123;g273b7c7aecf_12_9"/>
          <p:cNvSpPr/>
          <p:nvPr/>
        </p:nvSpPr>
        <p:spPr>
          <a:xfrm>
            <a:off x="5049800" y="84100"/>
            <a:ext cx="6459900" cy="1990500"/>
          </a:xfrm>
          <a:prstGeom prst="wedgeRectCallout">
            <a:avLst>
              <a:gd fmla="val 3081" name="adj1"/>
              <a:gd fmla="val 65394" name="adj2"/>
            </a:avLst>
          </a:prstGeom>
          <a:solidFill>
            <a:srgbClr val="36824B"/>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24" name="Google Shape;124;g273b7c7aecf_12_9"/>
          <p:cNvPicPr preferRelativeResize="0"/>
          <p:nvPr/>
        </p:nvPicPr>
        <p:blipFill>
          <a:blip r:embed="rId4">
            <a:alphaModFix/>
          </a:blip>
          <a:stretch>
            <a:fillRect/>
          </a:stretch>
        </p:blipFill>
        <p:spPr>
          <a:xfrm>
            <a:off x="5382888" y="148650"/>
            <a:ext cx="5793725" cy="1861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2e648b6811f_0_14"/>
          <p:cNvSpPr txBox="1"/>
          <p:nvPr>
            <p:ph type="title"/>
          </p:nvPr>
        </p:nvSpPr>
        <p:spPr>
          <a:xfrm>
            <a:off x="6438425" y="2304875"/>
            <a:ext cx="54831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Updating</a:t>
            </a:r>
            <a:r>
              <a:rPr lang="en-US"/>
              <a:t> the data</a:t>
            </a:r>
            <a:endParaRPr/>
          </a:p>
        </p:txBody>
      </p:sp>
      <p:sp>
        <p:nvSpPr>
          <p:cNvPr id="130" name="Google Shape;130;g2e648b6811f_0_14"/>
          <p:cNvSpPr txBox="1"/>
          <p:nvPr>
            <p:ph idx="1" type="body"/>
          </p:nvPr>
        </p:nvSpPr>
        <p:spPr>
          <a:xfrm>
            <a:off x="7119125" y="3821325"/>
            <a:ext cx="4121700" cy="2130900"/>
          </a:xfrm>
          <a:prstGeom prst="rect">
            <a:avLst/>
          </a:prstGeom>
        </p:spPr>
        <p:txBody>
          <a:bodyPr anchorCtr="0" anchor="t" bIns="91425" lIns="91425" spcFirstLastPara="1" rIns="91875" wrap="square" tIns="91425">
            <a:normAutofit lnSpcReduction="20000"/>
          </a:bodyPr>
          <a:lstStyle/>
          <a:p>
            <a:pPr indent="0" lvl="0" marL="0" rtl="0" algn="just">
              <a:spcBef>
                <a:spcPts val="1000"/>
              </a:spcBef>
              <a:spcAft>
                <a:spcPts val="0"/>
              </a:spcAft>
              <a:buNone/>
            </a:pPr>
            <a:r>
              <a:rPr lang="en-US" sz="1400"/>
              <a:t>Using the Google Maps reverse Geocoding API and the co-ordinates as provided in the eBird API, we were able to amend the location names to show appropriate </a:t>
            </a:r>
            <a:r>
              <a:rPr lang="en-US" sz="1400"/>
              <a:t>locations for each observation.</a:t>
            </a:r>
            <a:endParaRPr sz="1400"/>
          </a:p>
          <a:p>
            <a:pPr indent="0" lvl="0" marL="0" rtl="0" algn="just">
              <a:spcBef>
                <a:spcPts val="1600"/>
              </a:spcBef>
              <a:spcAft>
                <a:spcPts val="0"/>
              </a:spcAft>
              <a:buNone/>
            </a:pPr>
            <a:r>
              <a:t/>
            </a:r>
            <a:endParaRPr sz="1400"/>
          </a:p>
          <a:p>
            <a:pPr indent="0" lvl="0" marL="0" rtl="0" algn="l">
              <a:spcBef>
                <a:spcPts val="1600"/>
              </a:spcBef>
              <a:spcAft>
                <a:spcPts val="0"/>
              </a:spcAft>
              <a:buNone/>
            </a:pPr>
            <a:r>
              <a:rPr lang="en-US" sz="1400"/>
              <a:t>The Geocoding API also allowed us to group the data for easier visualisations of each observation location</a:t>
            </a:r>
            <a:endParaRPr sz="1200"/>
          </a:p>
          <a:p>
            <a:pPr indent="0" lvl="0" marL="0" rtl="0" algn="l">
              <a:spcBef>
                <a:spcPts val="1600"/>
              </a:spcBef>
              <a:spcAft>
                <a:spcPts val="1600"/>
              </a:spcAft>
              <a:buNone/>
            </a:pPr>
            <a:r>
              <a:t/>
            </a:r>
            <a:endParaRPr sz="1200"/>
          </a:p>
        </p:txBody>
      </p:sp>
      <p:sp>
        <p:nvSpPr>
          <p:cNvPr id="131" name="Google Shape;131;g2e648b6811f_0_14"/>
          <p:cNvSpPr/>
          <p:nvPr/>
        </p:nvSpPr>
        <p:spPr>
          <a:xfrm>
            <a:off x="375050" y="1597625"/>
            <a:ext cx="6459900" cy="4431000"/>
          </a:xfrm>
          <a:prstGeom prst="wedgeRectCallout">
            <a:avLst>
              <a:gd fmla="val 54174" name="adj1"/>
              <a:gd fmla="val -65941" name="adj2"/>
            </a:avLst>
          </a:prstGeom>
          <a:solidFill>
            <a:srgbClr val="36824B"/>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32" name="Google Shape;132;g2e648b6811f_0_14"/>
          <p:cNvPicPr preferRelativeResize="0"/>
          <p:nvPr/>
        </p:nvPicPr>
        <p:blipFill>
          <a:blip r:embed="rId3">
            <a:alphaModFix/>
          </a:blip>
          <a:stretch>
            <a:fillRect/>
          </a:stretch>
        </p:blipFill>
        <p:spPr>
          <a:xfrm>
            <a:off x="538188" y="2034375"/>
            <a:ext cx="6133625" cy="3817203"/>
          </a:xfrm>
          <a:prstGeom prst="rect">
            <a:avLst/>
          </a:prstGeom>
          <a:noFill/>
          <a:ln>
            <a:noFill/>
          </a:ln>
        </p:spPr>
      </p:pic>
      <p:pic>
        <p:nvPicPr>
          <p:cNvPr id="133" name="Google Shape;133;g2e648b6811f_0_14"/>
          <p:cNvPicPr preferRelativeResize="0"/>
          <p:nvPr/>
        </p:nvPicPr>
        <p:blipFill>
          <a:blip r:embed="rId4">
            <a:alphaModFix/>
          </a:blip>
          <a:stretch>
            <a:fillRect/>
          </a:stretch>
        </p:blipFill>
        <p:spPr>
          <a:xfrm>
            <a:off x="7403713" y="304800"/>
            <a:ext cx="3552530" cy="2000074"/>
          </a:xfrm>
          <a:prstGeom prst="rect">
            <a:avLst/>
          </a:prstGeom>
          <a:noFill/>
          <a:ln cap="flat" cmpd="sng" w="9525">
            <a:solidFill>
              <a:srgbClr val="38761D"/>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2e648b6811f_0_22"/>
          <p:cNvSpPr txBox="1"/>
          <p:nvPr>
            <p:ph type="title"/>
          </p:nvPr>
        </p:nvSpPr>
        <p:spPr>
          <a:xfrm>
            <a:off x="7105450" y="311875"/>
            <a:ext cx="54831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Cleaning</a:t>
            </a:r>
            <a:r>
              <a:rPr lang="en-US"/>
              <a:t> the data</a:t>
            </a:r>
            <a:endParaRPr/>
          </a:p>
        </p:txBody>
      </p:sp>
      <p:sp>
        <p:nvSpPr>
          <p:cNvPr id="139" name="Google Shape;139;g2e648b6811f_0_22"/>
          <p:cNvSpPr txBox="1"/>
          <p:nvPr>
            <p:ph idx="1" type="body"/>
          </p:nvPr>
        </p:nvSpPr>
        <p:spPr>
          <a:xfrm>
            <a:off x="7786150" y="1469225"/>
            <a:ext cx="4121700" cy="2363400"/>
          </a:xfrm>
          <a:prstGeom prst="rect">
            <a:avLst/>
          </a:prstGeom>
        </p:spPr>
        <p:txBody>
          <a:bodyPr anchorCtr="0" anchor="t" bIns="91425" lIns="91425" spcFirstLastPara="1" rIns="91875" wrap="square" tIns="91425">
            <a:normAutofit lnSpcReduction="10000"/>
          </a:bodyPr>
          <a:lstStyle/>
          <a:p>
            <a:pPr indent="0" lvl="0" marL="0" rtl="0" algn="just">
              <a:spcBef>
                <a:spcPts val="1000"/>
              </a:spcBef>
              <a:spcAft>
                <a:spcPts val="0"/>
              </a:spcAft>
              <a:buNone/>
            </a:pPr>
            <a:r>
              <a:rPr lang="en-US" sz="1400"/>
              <a:t>The geocoding API could not provide exact location names as some co-ordinates were not considered recognised addresses. </a:t>
            </a:r>
            <a:endParaRPr sz="1400"/>
          </a:p>
          <a:p>
            <a:pPr indent="0" lvl="0" marL="0" rtl="0" algn="just">
              <a:spcBef>
                <a:spcPts val="1600"/>
              </a:spcBef>
              <a:spcAft>
                <a:spcPts val="0"/>
              </a:spcAft>
              <a:buNone/>
            </a:pPr>
            <a:r>
              <a:rPr lang="en-US" sz="1400"/>
              <a:t>To avoid incorrect/unusable references for location, the “invalid” location was </a:t>
            </a:r>
            <a:r>
              <a:rPr lang="en-US" sz="1400"/>
              <a:t>overwritten</a:t>
            </a:r>
            <a:r>
              <a:rPr lang="en-US" sz="1400"/>
              <a:t> with a more broad location name, removing street numbers and only referencing, street name/suburb where available along with the state the observation was made.</a:t>
            </a:r>
            <a:endParaRPr sz="1200"/>
          </a:p>
          <a:p>
            <a:pPr indent="0" lvl="0" marL="0" rtl="0" algn="l">
              <a:spcBef>
                <a:spcPts val="1600"/>
              </a:spcBef>
              <a:spcAft>
                <a:spcPts val="1600"/>
              </a:spcAft>
              <a:buNone/>
            </a:pPr>
            <a:r>
              <a:t/>
            </a:r>
            <a:endParaRPr sz="1200"/>
          </a:p>
        </p:txBody>
      </p:sp>
      <p:pic>
        <p:nvPicPr>
          <p:cNvPr id="140" name="Google Shape;140;g2e648b6811f_0_22"/>
          <p:cNvPicPr preferRelativeResize="0"/>
          <p:nvPr/>
        </p:nvPicPr>
        <p:blipFill rotWithShape="1">
          <a:blip r:embed="rId3">
            <a:alphaModFix/>
          </a:blip>
          <a:srcRect b="67348" l="0" r="19730" t="4261"/>
          <a:stretch/>
        </p:blipFill>
        <p:spPr>
          <a:xfrm>
            <a:off x="7909500" y="3712700"/>
            <a:ext cx="4121700" cy="1271450"/>
          </a:xfrm>
          <a:prstGeom prst="rect">
            <a:avLst/>
          </a:prstGeom>
          <a:noFill/>
          <a:ln cap="flat" cmpd="sng" w="9525">
            <a:solidFill>
              <a:srgbClr val="36824B"/>
            </a:solidFill>
            <a:prstDash val="solid"/>
            <a:round/>
            <a:headEnd len="sm" w="sm" type="none"/>
            <a:tailEnd len="sm" w="sm" type="none"/>
          </a:ln>
        </p:spPr>
      </p:pic>
      <p:sp>
        <p:nvSpPr>
          <p:cNvPr id="141" name="Google Shape;141;g2e648b6811f_0_22"/>
          <p:cNvSpPr/>
          <p:nvPr/>
        </p:nvSpPr>
        <p:spPr>
          <a:xfrm>
            <a:off x="234625" y="621575"/>
            <a:ext cx="7281000" cy="5406900"/>
          </a:xfrm>
          <a:prstGeom prst="wedgeRectCallout">
            <a:avLst>
              <a:gd fmla="val 55114" name="adj1"/>
              <a:gd fmla="val 17457" name="adj2"/>
            </a:avLst>
          </a:prstGeom>
          <a:solidFill>
            <a:srgbClr val="36824B"/>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42" name="Google Shape;142;g2e648b6811f_0_22"/>
          <p:cNvPicPr preferRelativeResize="0"/>
          <p:nvPr/>
        </p:nvPicPr>
        <p:blipFill rotWithShape="1">
          <a:blip r:embed="rId4">
            <a:alphaModFix/>
          </a:blip>
          <a:srcRect b="0" l="4516" r="0" t="0"/>
          <a:stretch/>
        </p:blipFill>
        <p:spPr>
          <a:xfrm>
            <a:off x="296712" y="748375"/>
            <a:ext cx="7156824" cy="5087375"/>
          </a:xfrm>
          <a:prstGeom prst="rect">
            <a:avLst/>
          </a:prstGeom>
          <a:noFill/>
          <a:ln>
            <a:noFill/>
          </a:ln>
        </p:spPr>
      </p:pic>
      <p:pic>
        <p:nvPicPr>
          <p:cNvPr id="143" name="Google Shape;143;g2e648b6811f_0_22"/>
          <p:cNvPicPr preferRelativeResize="0"/>
          <p:nvPr/>
        </p:nvPicPr>
        <p:blipFill>
          <a:blip r:embed="rId5">
            <a:alphaModFix/>
          </a:blip>
          <a:stretch>
            <a:fillRect/>
          </a:stretch>
        </p:blipFill>
        <p:spPr>
          <a:xfrm>
            <a:off x="9522200" y="5329450"/>
            <a:ext cx="2509000" cy="699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2e648b6811f_0_36"/>
          <p:cNvSpPr txBox="1"/>
          <p:nvPr>
            <p:ph type="title"/>
          </p:nvPr>
        </p:nvSpPr>
        <p:spPr>
          <a:xfrm>
            <a:off x="-142500" y="3330075"/>
            <a:ext cx="54831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Exporting</a:t>
            </a:r>
            <a:r>
              <a:rPr lang="en-US"/>
              <a:t> the data</a:t>
            </a:r>
            <a:endParaRPr/>
          </a:p>
        </p:txBody>
      </p:sp>
      <p:sp>
        <p:nvSpPr>
          <p:cNvPr id="149" name="Google Shape;149;g2e648b6811f_0_36"/>
          <p:cNvSpPr txBox="1"/>
          <p:nvPr>
            <p:ph idx="1" type="body"/>
          </p:nvPr>
        </p:nvSpPr>
        <p:spPr>
          <a:xfrm>
            <a:off x="538200" y="4655775"/>
            <a:ext cx="4121700" cy="1424100"/>
          </a:xfrm>
          <a:prstGeom prst="rect">
            <a:avLst/>
          </a:prstGeom>
        </p:spPr>
        <p:txBody>
          <a:bodyPr anchorCtr="0" anchor="t" bIns="91425" lIns="91425" spcFirstLastPara="1" rIns="91875" wrap="square" tIns="91425">
            <a:normAutofit/>
          </a:bodyPr>
          <a:lstStyle/>
          <a:p>
            <a:pPr indent="0" lvl="0" marL="0" rtl="0" algn="just">
              <a:spcBef>
                <a:spcPts val="1000"/>
              </a:spcBef>
              <a:spcAft>
                <a:spcPts val="1600"/>
              </a:spcAft>
              <a:buNone/>
            </a:pPr>
            <a:r>
              <a:rPr lang="en-US" sz="1400"/>
              <a:t>As the data was continuously updating with each call to the eBird API,and was unpredictable as to what may be entered by the observers, we chose to export static files from the cleaned merged data as both CSV and JSON files to begin working on our visualisations</a:t>
            </a:r>
            <a:endParaRPr sz="1200"/>
          </a:p>
        </p:txBody>
      </p:sp>
      <p:sp>
        <p:nvSpPr>
          <p:cNvPr id="150" name="Google Shape;150;g2e648b6811f_0_36"/>
          <p:cNvSpPr/>
          <p:nvPr/>
        </p:nvSpPr>
        <p:spPr>
          <a:xfrm>
            <a:off x="5409375" y="133575"/>
            <a:ext cx="6459900" cy="6524100"/>
          </a:xfrm>
          <a:prstGeom prst="wedgeRectCallout">
            <a:avLst>
              <a:gd fmla="val -64314" name="adj1"/>
              <a:gd fmla="val -32874" name="adj2"/>
            </a:avLst>
          </a:prstGeom>
          <a:solidFill>
            <a:srgbClr val="36824B"/>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51" name="Google Shape;151;g2e648b6811f_0_36"/>
          <p:cNvPicPr preferRelativeResize="0"/>
          <p:nvPr/>
        </p:nvPicPr>
        <p:blipFill rotWithShape="1">
          <a:blip r:embed="rId3">
            <a:alphaModFix/>
          </a:blip>
          <a:srcRect b="0" l="3362" r="0" t="0"/>
          <a:stretch/>
        </p:blipFill>
        <p:spPr>
          <a:xfrm>
            <a:off x="5813925" y="294463"/>
            <a:ext cx="5650801" cy="6202325"/>
          </a:xfrm>
          <a:prstGeom prst="rect">
            <a:avLst/>
          </a:prstGeom>
          <a:noFill/>
          <a:ln>
            <a:noFill/>
          </a:ln>
        </p:spPr>
      </p:pic>
      <p:pic>
        <p:nvPicPr>
          <p:cNvPr id="152" name="Google Shape;152;g2e648b6811f_0_36"/>
          <p:cNvPicPr preferRelativeResize="0"/>
          <p:nvPr/>
        </p:nvPicPr>
        <p:blipFill>
          <a:blip r:embed="rId4">
            <a:alphaModFix/>
          </a:blip>
          <a:stretch>
            <a:fillRect/>
          </a:stretch>
        </p:blipFill>
        <p:spPr>
          <a:xfrm>
            <a:off x="538200" y="234625"/>
            <a:ext cx="3831399" cy="3238050"/>
          </a:xfrm>
          <a:prstGeom prst="rect">
            <a:avLst/>
          </a:prstGeom>
          <a:noFill/>
          <a:ln cap="flat" cmpd="sng" w="9525">
            <a:solidFill>
              <a:srgbClr val="36824B"/>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2e648b6811f_0_4"/>
          <p:cNvSpPr txBox="1"/>
          <p:nvPr>
            <p:ph type="title"/>
          </p:nvPr>
        </p:nvSpPr>
        <p:spPr>
          <a:xfrm>
            <a:off x="838200" y="365125"/>
            <a:ext cx="10515600" cy="769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Importing data into a </a:t>
            </a:r>
            <a:r>
              <a:rPr lang="en-US"/>
              <a:t>database</a:t>
            </a:r>
            <a:r>
              <a:rPr lang="en-US"/>
              <a:t> </a:t>
            </a:r>
            <a:endParaRPr/>
          </a:p>
        </p:txBody>
      </p:sp>
      <p:pic>
        <p:nvPicPr>
          <p:cNvPr id="158" name="Google Shape;158;g2e648b6811f_0_4"/>
          <p:cNvPicPr preferRelativeResize="0"/>
          <p:nvPr/>
        </p:nvPicPr>
        <p:blipFill>
          <a:blip r:embed="rId3">
            <a:alphaModFix/>
          </a:blip>
          <a:stretch>
            <a:fillRect/>
          </a:stretch>
        </p:blipFill>
        <p:spPr>
          <a:xfrm>
            <a:off x="1296600" y="1955825"/>
            <a:ext cx="9598801" cy="4620024"/>
          </a:xfrm>
          <a:prstGeom prst="rect">
            <a:avLst/>
          </a:prstGeom>
          <a:noFill/>
          <a:ln>
            <a:noFill/>
          </a:ln>
        </p:spPr>
      </p:pic>
      <p:sp>
        <p:nvSpPr>
          <p:cNvPr id="159" name="Google Shape;159;g2e648b6811f_0_4"/>
          <p:cNvSpPr txBox="1"/>
          <p:nvPr/>
        </p:nvSpPr>
        <p:spPr>
          <a:xfrm>
            <a:off x="838200" y="1160475"/>
            <a:ext cx="7451100" cy="7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3"/>
                </a:solidFill>
                <a:latin typeface="Proxima Nova Semibold"/>
                <a:ea typeface="Proxima Nova Semibold"/>
                <a:cs typeface="Proxima Nova Semibold"/>
                <a:sym typeface="Proxima Nova Semibold"/>
              </a:rPr>
              <a:t>Step 1: Created an Entity Relationship Diagram </a:t>
            </a:r>
            <a:endParaRPr sz="2400">
              <a:solidFill>
                <a:schemeClr val="accent3"/>
              </a:solidFill>
              <a:latin typeface="Proxima Nova Semibold"/>
              <a:ea typeface="Proxima Nova Semibold"/>
              <a:cs typeface="Proxima Nova Semibold"/>
              <a:sym typeface="Proxima Nova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2024-06-17T06:20:40Z</dcterms:created>
  <dc:creator>Microsoft Office User</dc:creator>
</cp:coreProperties>
</file>